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anchez" charset="1" panose="02000000000000000000"/>
      <p:regular r:id="rId10"/>
    </p:embeddedFont>
    <p:embeddedFont>
      <p:font typeface="Sanchez Italics" charset="1" panose="00000000000000000000"/>
      <p:regular r:id="rId11"/>
    </p:embeddedFont>
    <p:embeddedFont>
      <p:font typeface="League Spartan" charset="1" panose="00000800000000000000"/>
      <p:regular r:id="rId12"/>
    </p:embeddedFont>
    <p:embeddedFont>
      <p:font typeface="Telegraf" charset="1" panose="00000500000000000000"/>
      <p:regular r:id="rId13"/>
    </p:embeddedFont>
    <p:embeddedFont>
      <p:font typeface="Telegraf Bold" charset="1" panose="00000800000000000000"/>
      <p:regular r:id="rId14"/>
    </p:embeddedFont>
    <p:embeddedFont>
      <p:font typeface="Organic"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38" Target="slides/slide23.xml" Type="http://schemas.openxmlformats.org/officeDocument/2006/relationships/slide"/><Relationship Id="rId39" Target="slides/slide24.xml" Type="http://schemas.openxmlformats.org/officeDocument/2006/relationships/slide"/><Relationship Id="rId4" Target="theme/theme1.xml" Type="http://schemas.openxmlformats.org/officeDocument/2006/relationships/theme"/><Relationship Id="rId40" Target="slides/slide25.xml" Type="http://schemas.openxmlformats.org/officeDocument/2006/relationships/slide"/><Relationship Id="rId41" Target="slides/slide26.xml" Type="http://schemas.openxmlformats.org/officeDocument/2006/relationships/slide"/><Relationship Id="rId42" Target="slides/slide27.xml" Type="http://schemas.openxmlformats.org/officeDocument/2006/relationships/slide"/><Relationship Id="rId43" Target="slides/slide28.xml" Type="http://schemas.openxmlformats.org/officeDocument/2006/relationships/slide"/><Relationship Id="rId44" Target="slides/slide29.xml" Type="http://schemas.openxmlformats.org/officeDocument/2006/relationships/slide"/><Relationship Id="rId45" Target="slides/slide30.xml" Type="http://schemas.openxmlformats.org/officeDocument/2006/relationships/slide"/><Relationship Id="rId46" Target="slides/slide31.xml" Type="http://schemas.openxmlformats.org/officeDocument/2006/relationships/slide"/><Relationship Id="rId47" Target="slides/slide32.xml" Type="http://schemas.openxmlformats.org/officeDocument/2006/relationships/slide"/><Relationship Id="rId48" Target="slides/slide33.xml" Type="http://schemas.openxmlformats.org/officeDocument/2006/relationships/slide"/><Relationship Id="rId49" Target="slides/slide34.xml" Type="http://schemas.openxmlformats.org/officeDocument/2006/relationships/slide"/><Relationship Id="rId5" Target="tableStyles.xml" Type="http://schemas.openxmlformats.org/officeDocument/2006/relationships/tableStyles"/><Relationship Id="rId50" Target="slides/slide35.xml" Type="http://schemas.openxmlformats.org/officeDocument/2006/relationships/slide"/><Relationship Id="rId51" Target="slides/slide36.xml" Type="http://schemas.openxmlformats.org/officeDocument/2006/relationships/slide"/><Relationship Id="rId52" Target="slides/slide37.xml" Type="http://schemas.openxmlformats.org/officeDocument/2006/relationships/slide"/><Relationship Id="rId53" Target="slides/slide38.xml" Type="http://schemas.openxmlformats.org/officeDocument/2006/relationships/slide"/><Relationship Id="rId54" Target="slides/slide39.xml" Type="http://schemas.openxmlformats.org/officeDocument/2006/relationships/slide"/><Relationship Id="rId55" Target="slides/slide40.xml" Type="http://schemas.openxmlformats.org/officeDocument/2006/relationships/slide"/><Relationship Id="rId56" Target="slides/slide41.xml" Type="http://schemas.openxmlformats.org/officeDocument/2006/relationships/slide"/><Relationship Id="rId57" Target="slides/slide42.xml" Type="http://schemas.openxmlformats.org/officeDocument/2006/relationships/slide"/><Relationship Id="rId58" Target="slides/slide43.xml" Type="http://schemas.openxmlformats.org/officeDocument/2006/relationships/slide"/><Relationship Id="rId59" Target="slides/slide44.xml" Type="http://schemas.openxmlformats.org/officeDocument/2006/relationships/slide"/><Relationship Id="rId6" Target="fonts/font6.fntdata" Type="http://schemas.openxmlformats.org/officeDocument/2006/relationships/font"/><Relationship Id="rId60" Target="slides/slide45.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https://youtu.be/kJ2PascK_Rg" TargetMode="External" Type="http://schemas.openxmlformats.org/officeDocument/2006/relationships/hyperlink"/></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52.png" Type="http://schemas.openxmlformats.org/officeDocument/2006/relationships/image"/><Relationship Id="rId4" Target="../media/image53.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https://youtu.be/kJ2PascK_Rg" TargetMode="External" Type="http://schemas.openxmlformats.org/officeDocument/2006/relationships/hyperlink"/></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 Id="rId3" Target="../media/image58.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 Id="rId3" Target="../media/image6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3.png" Type="http://schemas.openxmlformats.org/officeDocument/2006/relationships/image"/><Relationship Id="rId3" Target="../media/image64.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5.png" Type="http://schemas.openxmlformats.org/officeDocument/2006/relationships/image"/><Relationship Id="rId3" Target="../media/image66.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7.png" Type="http://schemas.openxmlformats.org/officeDocument/2006/relationships/image"/><Relationship Id="rId3" Target="../media/image68.png" Type="http://schemas.openxmlformats.org/officeDocument/2006/relationships/image"/><Relationship Id="rId4" Target="../media/image69.png" Type="http://schemas.openxmlformats.org/officeDocument/2006/relationships/image"/><Relationship Id="rId5" Target="../media/image70.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 Id="rId3" Target="../media/image7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https://youtu.be/QF3Nsbl3i_o"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443832" y="4497147"/>
            <a:ext cx="3400337" cy="5220694"/>
            <a:chOff x="0" y="0"/>
            <a:chExt cx="4533782" cy="6960925"/>
          </a:xfrm>
        </p:grpSpPr>
        <p:grpSp>
          <p:nvGrpSpPr>
            <p:cNvPr name="Group 3" id="3"/>
            <p:cNvGrpSpPr/>
            <p:nvPr/>
          </p:nvGrpSpPr>
          <p:grpSpPr>
            <a:xfrm rot="0">
              <a:off x="0" y="0"/>
              <a:ext cx="4533782" cy="6960925"/>
              <a:chOff x="0" y="0"/>
              <a:chExt cx="895562" cy="1374998"/>
            </a:xfrm>
          </p:grpSpPr>
          <p:sp>
            <p:nvSpPr>
              <p:cNvPr name="Freeform 4" id="4"/>
              <p:cNvSpPr/>
              <p:nvPr/>
            </p:nvSpPr>
            <p:spPr>
              <a:xfrm>
                <a:off x="0" y="0"/>
                <a:ext cx="895562" cy="1374998"/>
              </a:xfrm>
              <a:custGeom>
                <a:avLst/>
                <a:gdLst/>
                <a:ahLst/>
                <a:cxnLst/>
                <a:rect r="r" b="b" t="t" l="l"/>
                <a:pathLst>
                  <a:path h="1374998" w="895562">
                    <a:moveTo>
                      <a:pt x="0" y="0"/>
                    </a:moveTo>
                    <a:lnTo>
                      <a:pt x="895562" y="0"/>
                    </a:lnTo>
                    <a:lnTo>
                      <a:pt x="895562" y="1374998"/>
                    </a:lnTo>
                    <a:lnTo>
                      <a:pt x="0" y="1374998"/>
                    </a:lnTo>
                    <a:close/>
                  </a:path>
                </a:pathLst>
              </a:custGeom>
              <a:solidFill>
                <a:srgbClr val="F28F4B"/>
              </a:solidFill>
            </p:spPr>
          </p:sp>
          <p:sp>
            <p:nvSpPr>
              <p:cNvPr name="TextBox 5" id="5"/>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pic>
          <p:nvPicPr>
            <p:cNvPr name="Picture 6" id="6"/>
            <p:cNvPicPr>
              <a:picLocks noChangeAspect="true"/>
            </p:cNvPicPr>
            <p:nvPr/>
          </p:nvPicPr>
          <p:blipFill>
            <a:blip r:embed="rId2"/>
            <a:srcRect l="0" t="0" r="0" b="0"/>
            <a:stretch>
              <a:fillRect/>
            </a:stretch>
          </p:blipFill>
          <p:spPr>
            <a:xfrm flipH="false" flipV="false" rot="0">
              <a:off x="348230" y="372481"/>
              <a:ext cx="3837322" cy="6215964"/>
            </a:xfrm>
            <a:prstGeom prst="rect">
              <a:avLst/>
            </a:prstGeom>
          </p:spPr>
        </p:pic>
      </p:grpSp>
      <p:grpSp>
        <p:nvGrpSpPr>
          <p:cNvPr name="Group 7" id="7"/>
          <p:cNvGrpSpPr/>
          <p:nvPr/>
        </p:nvGrpSpPr>
        <p:grpSpPr>
          <a:xfrm rot="0">
            <a:off x="1692963" y="846571"/>
            <a:ext cx="14902073" cy="1729958"/>
            <a:chOff x="0" y="0"/>
            <a:chExt cx="19869431" cy="2306610"/>
          </a:xfrm>
        </p:grpSpPr>
        <p:sp>
          <p:nvSpPr>
            <p:cNvPr name="TextBox 8" id="8"/>
            <p:cNvSpPr txBox="true"/>
            <p:nvPr/>
          </p:nvSpPr>
          <p:spPr>
            <a:xfrm rot="0">
              <a:off x="0" y="-152400"/>
              <a:ext cx="19869431" cy="1774611"/>
            </a:xfrm>
            <a:prstGeom prst="rect">
              <a:avLst/>
            </a:prstGeom>
          </p:spPr>
          <p:txBody>
            <a:bodyPr anchor="t" rtlCol="false" tIns="0" lIns="0" bIns="0" rIns="0">
              <a:spAutoFit/>
            </a:bodyPr>
            <a:lstStyle/>
            <a:p>
              <a:pPr algn="ctr">
                <a:lnSpc>
                  <a:spcPts val="11120"/>
                </a:lnSpc>
              </a:pPr>
              <a:r>
                <a:rPr lang="en-US" sz="8000" spc="-400">
                  <a:solidFill>
                    <a:srgbClr val="000000"/>
                  </a:solidFill>
                  <a:latin typeface="League Spartan"/>
                </a:rPr>
                <a:t>Balance of Payments</a:t>
              </a:r>
            </a:p>
          </p:txBody>
        </p:sp>
        <p:sp>
          <p:nvSpPr>
            <p:cNvPr name="TextBox 9" id="9"/>
            <p:cNvSpPr txBox="true"/>
            <p:nvPr/>
          </p:nvSpPr>
          <p:spPr>
            <a:xfrm rot="0">
              <a:off x="0" y="1818930"/>
              <a:ext cx="19869431" cy="487680"/>
            </a:xfrm>
            <a:prstGeom prst="rect">
              <a:avLst/>
            </a:prstGeom>
          </p:spPr>
          <p:txBody>
            <a:bodyPr anchor="t" rtlCol="false" tIns="0" lIns="0" bIns="0" rIns="0">
              <a:spAutoFit/>
            </a:bodyPr>
            <a:lstStyle/>
            <a:p>
              <a:pPr algn="ctr">
                <a:lnSpc>
                  <a:spcPts val="3022"/>
                </a:lnSpc>
              </a:pPr>
            </a:p>
          </p:txBody>
        </p:sp>
      </p:gr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1" id="11"/>
          <p:cNvSpPr txBox="true"/>
          <p:nvPr/>
        </p:nvSpPr>
        <p:spPr>
          <a:xfrm rot="0">
            <a:off x="4818827" y="3215082"/>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4.6</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446180"/>
            <a:ext cx="16481874" cy="1641729"/>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Determine which category each transaction would fall into</a:t>
            </a:r>
          </a:p>
          <a:p>
            <a:pPr algn="ctr">
              <a:lnSpc>
                <a:spcPts val="6678"/>
              </a:lnSpc>
            </a:pPr>
            <a:r>
              <a:rPr lang="en-US" sz="3150">
                <a:solidFill>
                  <a:srgbClr val="000000"/>
                </a:solidFill>
                <a:latin typeface="Telegraf Bold"/>
              </a:rPr>
              <a:t>Also note which country receives money (credit) vs which loses money (debit)</a:t>
            </a:r>
          </a:p>
        </p:txBody>
      </p:sp>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 Categorization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79462" y="3651060"/>
            <a:ext cx="18247897" cy="5607240"/>
          </a:xfrm>
          <a:prstGeom prst="rect">
            <a:avLst/>
          </a:prstGeom>
        </p:spPr>
        <p:txBody>
          <a:bodyPr anchor="t" rtlCol="false" tIns="0" lIns="0" bIns="0" rIns="0">
            <a:spAutoFit/>
          </a:bodyPr>
          <a:lstStyle/>
          <a:p>
            <a:pPr marL="572138" indent="-286069" lvl="1">
              <a:lnSpc>
                <a:spcPts val="4478"/>
              </a:lnSpc>
              <a:buFont typeface="Arial"/>
              <a:buChar char="•"/>
            </a:pPr>
            <a:r>
              <a:rPr lang="en-US" sz="2650">
                <a:solidFill>
                  <a:srgbClr val="000000"/>
                </a:solidFill>
                <a:latin typeface="Telegraf"/>
              </a:rPr>
              <a:t> An American citizen buys a new Kia from South Korea. </a:t>
            </a:r>
          </a:p>
          <a:p>
            <a:pPr marL="1144275" indent="-381425" lvl="2">
              <a:lnSpc>
                <a:spcPts val="4478"/>
              </a:lnSpc>
              <a:buFont typeface="Arial"/>
              <a:buChar char="•"/>
            </a:pPr>
            <a:r>
              <a:rPr lang="en-US" sz="2650">
                <a:solidFill>
                  <a:srgbClr val="E63946"/>
                </a:solidFill>
                <a:latin typeface="Telegraf"/>
              </a:rPr>
              <a:t> </a:t>
            </a:r>
            <a:r>
              <a:rPr lang="en-US" sz="2650">
                <a:solidFill>
                  <a:srgbClr val="E63946"/>
                </a:solidFill>
                <a:latin typeface="Telegraf Bold"/>
              </a:rPr>
              <a:t>Current; Credit - SK; Debit -US</a:t>
            </a:r>
          </a:p>
          <a:p>
            <a:pPr marL="572138" indent="-286069" lvl="1">
              <a:lnSpc>
                <a:spcPts val="4478"/>
              </a:lnSpc>
              <a:buFont typeface="Arial"/>
              <a:buChar char="•"/>
            </a:pPr>
            <a:r>
              <a:rPr lang="en-US" sz="2650">
                <a:solidFill>
                  <a:srgbClr val="000000"/>
                </a:solidFill>
                <a:latin typeface="Telegraf"/>
              </a:rPr>
              <a:t> A Spanish citizen purchases at a shopping mall in Mexico.</a:t>
            </a:r>
          </a:p>
          <a:p>
            <a:pPr marL="1144275" indent="-381425" lvl="2">
              <a:lnSpc>
                <a:spcPts val="4478"/>
              </a:lnSpc>
              <a:buFont typeface="Arial"/>
              <a:buChar char="•"/>
            </a:pPr>
            <a:r>
              <a:rPr lang="en-US" sz="2650">
                <a:solidFill>
                  <a:srgbClr val="E63946"/>
                </a:solidFill>
                <a:latin typeface="Telegraf Bold"/>
              </a:rPr>
              <a:t>Capital; Credit - Mexico; Debit - Spain</a:t>
            </a:r>
          </a:p>
          <a:p>
            <a:pPr marL="572138" indent="-286069" lvl="1">
              <a:lnSpc>
                <a:spcPts val="4478"/>
              </a:lnSpc>
              <a:buFont typeface="Arial"/>
              <a:buChar char="•"/>
            </a:pPr>
            <a:r>
              <a:rPr lang="en-US" sz="2650">
                <a:solidFill>
                  <a:srgbClr val="000000"/>
                </a:solidFill>
                <a:latin typeface="Telegraf"/>
              </a:rPr>
              <a:t> Every month, Mohammed sends half of this Canadian paycheck back to his family in Iran.</a:t>
            </a:r>
          </a:p>
          <a:p>
            <a:pPr marL="1144275" indent="-381425" lvl="2">
              <a:lnSpc>
                <a:spcPts val="4478"/>
              </a:lnSpc>
              <a:buFont typeface="Arial"/>
              <a:buChar char="•"/>
            </a:pPr>
            <a:r>
              <a:rPr lang="en-US" sz="2650">
                <a:solidFill>
                  <a:srgbClr val="E63946"/>
                </a:solidFill>
                <a:latin typeface="Telegraf Bold"/>
              </a:rPr>
              <a:t>Current; Credit - Iran; Debit - Canada</a:t>
            </a:r>
          </a:p>
          <a:p>
            <a:pPr marL="572138" indent="-286069" lvl="1">
              <a:lnSpc>
                <a:spcPts val="4478"/>
              </a:lnSpc>
              <a:buFont typeface="Arial"/>
              <a:buChar char="•"/>
            </a:pPr>
            <a:r>
              <a:rPr lang="en-US" sz="2650">
                <a:solidFill>
                  <a:srgbClr val="000000"/>
                </a:solidFill>
                <a:latin typeface="Telegraf"/>
              </a:rPr>
              <a:t>Sam Walton (American) buys 4 million in Chinese stocks.</a:t>
            </a:r>
          </a:p>
          <a:p>
            <a:pPr marL="1144275" indent="-381425" lvl="2">
              <a:lnSpc>
                <a:spcPts val="4478"/>
              </a:lnSpc>
              <a:buFont typeface="Arial"/>
              <a:buChar char="•"/>
            </a:pPr>
            <a:r>
              <a:rPr lang="en-US" sz="2650">
                <a:solidFill>
                  <a:srgbClr val="E63946"/>
                </a:solidFill>
                <a:latin typeface="Telegraf"/>
              </a:rPr>
              <a:t> </a:t>
            </a:r>
            <a:r>
              <a:rPr lang="en-US" sz="2650">
                <a:solidFill>
                  <a:srgbClr val="E63946"/>
                </a:solidFill>
                <a:latin typeface="Telegraf Bold"/>
              </a:rPr>
              <a:t>Financial; Credit - China; Debit - USA</a:t>
            </a:r>
          </a:p>
          <a:p>
            <a:pPr marL="572138" indent="-286069" lvl="1">
              <a:lnSpc>
                <a:spcPts val="4478"/>
              </a:lnSpc>
              <a:buFont typeface="Arial"/>
              <a:buChar char="•"/>
            </a:pPr>
            <a:r>
              <a:rPr lang="en-US" sz="2650">
                <a:solidFill>
                  <a:srgbClr val="000000"/>
                </a:solidFill>
                <a:latin typeface="Telegraf"/>
              </a:rPr>
              <a:t> Germany's Deutsch Bank pays 2 million in interest to investors from India.</a:t>
            </a:r>
          </a:p>
          <a:p>
            <a:pPr marL="1144275" indent="-381425" lvl="2">
              <a:lnSpc>
                <a:spcPts val="4478"/>
              </a:lnSpc>
              <a:buFont typeface="Arial"/>
              <a:buChar char="•"/>
            </a:pPr>
            <a:r>
              <a:rPr lang="en-US" sz="2650">
                <a:solidFill>
                  <a:srgbClr val="E63946"/>
                </a:solidFill>
                <a:latin typeface="Telegraf Bold"/>
              </a:rPr>
              <a:t> Current; Money received from investment is Current; Credit - India; Debit - Germany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00055" y="5525866"/>
            <a:ext cx="3687890" cy="4114800"/>
          </a:xfrm>
          <a:prstGeom prst="rect">
            <a:avLst/>
          </a:prstGeom>
        </p:spPr>
      </p:pic>
      <p:grpSp>
        <p:nvGrpSpPr>
          <p:cNvPr name="Group 3" id="3"/>
          <p:cNvGrpSpPr/>
          <p:nvPr/>
        </p:nvGrpSpPr>
        <p:grpSpPr>
          <a:xfrm rot="0">
            <a:off x="969289" y="3250957"/>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Interdepence Between Accounts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81823" y="3977631"/>
            <a:ext cx="1420783" cy="71039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583358" y="3788724"/>
            <a:ext cx="1121283" cy="1121283"/>
          </a:xfrm>
          <a:prstGeom prst="rect">
            <a:avLst/>
          </a:prstGeom>
        </p:spPr>
      </p:pic>
      <p:sp>
        <p:nvSpPr>
          <p:cNvPr name="TextBox 4" id="4"/>
          <p:cNvSpPr txBox="true"/>
          <p:nvPr/>
        </p:nvSpPr>
        <p:spPr>
          <a:xfrm rot="0">
            <a:off x="9097680" y="3379946"/>
            <a:ext cx="6078989"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Capital Account</a:t>
            </a:r>
          </a:p>
        </p:txBody>
      </p:sp>
      <p:sp>
        <p:nvSpPr>
          <p:cNvPr name="TextBox 5" id="5"/>
          <p:cNvSpPr txBox="true"/>
          <p:nvPr/>
        </p:nvSpPr>
        <p:spPr>
          <a:xfrm rot="0">
            <a:off x="9097680" y="4099465"/>
            <a:ext cx="6078989"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Financial Account</a:t>
            </a: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710243" y="3938674"/>
            <a:ext cx="1420783" cy="710392"/>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281118" y="6172200"/>
            <a:ext cx="3725764" cy="4114800"/>
          </a:xfrm>
          <a:prstGeom prst="rect">
            <a:avLst/>
          </a:prstGeom>
        </p:spPr>
      </p:pic>
      <p:sp>
        <p:nvSpPr>
          <p:cNvPr name="TextBox 8" id="8"/>
          <p:cNvSpPr txBox="true"/>
          <p:nvPr/>
        </p:nvSpPr>
        <p:spPr>
          <a:xfrm rot="0">
            <a:off x="3338761" y="3795201"/>
            <a:ext cx="6078989"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Current Account</a:t>
            </a:r>
          </a:p>
        </p:txBody>
      </p:sp>
      <p:grpSp>
        <p:nvGrpSpPr>
          <p:cNvPr name="Group 9" id="9"/>
          <p:cNvGrpSpPr/>
          <p:nvPr/>
        </p:nvGrpSpPr>
        <p:grpSpPr>
          <a:xfrm rot="0">
            <a:off x="1028700" y="224363"/>
            <a:ext cx="16349422" cy="1608674"/>
            <a:chOff x="0" y="0"/>
            <a:chExt cx="21799229" cy="2144899"/>
          </a:xfrm>
        </p:grpSpPr>
        <p:sp>
          <p:nvSpPr>
            <p:cNvPr name="TextBox 10" id="10"/>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Interdependence</a:t>
              </a:r>
            </a:p>
          </p:txBody>
        </p:sp>
        <p:sp>
          <p:nvSpPr>
            <p:cNvPr name="TextBox 11" id="11"/>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2" id="12"/>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3" id="13"/>
          <p:cNvSpPr txBox="true"/>
          <p:nvPr/>
        </p:nvSpPr>
        <p:spPr>
          <a:xfrm rot="0">
            <a:off x="0" y="3778663"/>
            <a:ext cx="1595687"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BOP</a:t>
            </a:r>
          </a:p>
        </p:txBody>
      </p:sp>
      <p:sp>
        <p:nvSpPr>
          <p:cNvPr name="TextBox 14" id="14"/>
          <p:cNvSpPr txBox="true"/>
          <p:nvPr/>
        </p:nvSpPr>
        <p:spPr>
          <a:xfrm rot="0">
            <a:off x="16461457" y="3739705"/>
            <a:ext cx="1595687"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0</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2470023"/>
            <a:ext cx="16481874" cy="41849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a:rPr>
              <a:t>Think about it from the perspective of your own personal checking account.</a:t>
            </a:r>
          </a:p>
          <a:p>
            <a:pPr algn="ctr">
              <a:lnSpc>
                <a:spcPts val="6678"/>
              </a:lnSpc>
            </a:pPr>
            <a:r>
              <a:rPr lang="en-US" sz="3150">
                <a:solidFill>
                  <a:srgbClr val="000000"/>
                </a:solidFill>
                <a:latin typeface="Telegraf"/>
              </a:rPr>
              <a:t>When you pay money digitally from it, money leaves your account (debit) and is put into another account (credit).</a:t>
            </a:r>
          </a:p>
          <a:p>
            <a:pPr algn="ctr">
              <a:lnSpc>
                <a:spcPts val="6678"/>
              </a:lnSpc>
            </a:pPr>
            <a:r>
              <a:rPr lang="en-US" sz="3150">
                <a:solidFill>
                  <a:srgbClr val="000000"/>
                </a:solidFill>
                <a:latin typeface="Telegraf Bold"/>
              </a:rPr>
              <a:t>The balance of payments accounts work the same way except in different currencies from different countries.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016912" y="7197852"/>
            <a:ext cx="2505449" cy="2505449"/>
          </a:xfrm>
          <a:prstGeom prst="rect">
            <a:avLst/>
          </a:prstGeom>
        </p:spPr>
      </p:pic>
      <p:sp>
        <p:nvSpPr>
          <p:cNvPr name="TextBox 4" id="4"/>
          <p:cNvSpPr txBox="true"/>
          <p:nvPr/>
        </p:nvSpPr>
        <p:spPr>
          <a:xfrm rot="0">
            <a:off x="903063" y="1446180"/>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For every recorded entry, there is an equal and opposite entry.</a:t>
            </a:r>
          </a:p>
        </p:txBody>
      </p:sp>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Double Entry</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4334405"/>
            <a:ext cx="7315200" cy="2310063"/>
          </a:xfrm>
          <a:prstGeom prst="rect">
            <a:avLst/>
          </a:prstGeom>
        </p:spPr>
      </p:pic>
      <p:sp>
        <p:nvSpPr>
          <p:cNvPr name="TextBox 3" id="3"/>
          <p:cNvSpPr txBox="true"/>
          <p:nvPr/>
        </p:nvSpPr>
        <p:spPr>
          <a:xfrm rot="0">
            <a:off x="903063" y="1446180"/>
            <a:ext cx="16481874" cy="248945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Assume Americans buy BMW's from Germany for USD 25 000. The American would pay USD 25 000 and BMW in Germany. Germans have no use for USD so they must exchange them for Euros which would be around EUR 23 700.</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Balance of Payments Example</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62474" y="6540652"/>
            <a:ext cx="16481874" cy="3337179"/>
          </a:xfrm>
          <a:prstGeom prst="rect">
            <a:avLst/>
          </a:prstGeom>
        </p:spPr>
        <p:txBody>
          <a:bodyPr anchor="t" rtlCol="false" tIns="0" lIns="0" bIns="0" rIns="0">
            <a:spAutoFit/>
          </a:bodyPr>
          <a:lstStyle/>
          <a:p>
            <a:pPr algn="ctr">
              <a:lnSpc>
                <a:spcPts val="6678"/>
              </a:lnSpc>
            </a:pPr>
            <a:r>
              <a:rPr lang="en-US" sz="3150">
                <a:solidFill>
                  <a:srgbClr val="000000"/>
                </a:solidFill>
                <a:latin typeface="Telegraf"/>
              </a:rPr>
              <a:t>But for which accounts? </a:t>
            </a:r>
          </a:p>
          <a:p>
            <a:pPr algn="ctr">
              <a:lnSpc>
                <a:spcPts val="6678"/>
              </a:lnSpc>
            </a:pPr>
            <a:r>
              <a:rPr lang="en-US" sz="3150">
                <a:solidFill>
                  <a:srgbClr val="000000"/>
                </a:solidFill>
                <a:latin typeface="Telegraf"/>
              </a:rPr>
              <a:t>America would receive a debit to its current account.</a:t>
            </a:r>
          </a:p>
          <a:p>
            <a:pPr algn="ctr">
              <a:lnSpc>
                <a:spcPts val="6678"/>
              </a:lnSpc>
            </a:pPr>
            <a:r>
              <a:rPr lang="en-US" sz="3150">
                <a:solidFill>
                  <a:srgbClr val="000000"/>
                </a:solidFill>
                <a:latin typeface="Telegraf"/>
              </a:rPr>
              <a:t>Germany would receive a credit to its financial account as its only transaction is receiving USD and exchanging them for Euros.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506874" y="6751060"/>
            <a:ext cx="11393074" cy="3446405"/>
          </a:xfrm>
          <a:prstGeom prst="rect">
            <a:avLst/>
          </a:prstGeom>
        </p:spPr>
      </p:pic>
      <p:grpSp>
        <p:nvGrpSpPr>
          <p:cNvPr name="Group 3" id="3"/>
          <p:cNvGrpSpPr/>
          <p:nvPr/>
        </p:nvGrpSpPr>
        <p:grpSpPr>
          <a:xfrm rot="0">
            <a:off x="3252117" y="3600450"/>
            <a:ext cx="3086100" cy="3086100"/>
            <a:chOff x="0" y="0"/>
            <a:chExt cx="812800" cy="812800"/>
          </a:xfrm>
        </p:grpSpPr>
        <p:sp>
          <p:nvSpPr>
            <p:cNvPr name="Freeform 4" id="4"/>
            <p:cNvSpPr/>
            <p:nvPr/>
          </p:nvSpPr>
          <p:spPr>
            <a:xfrm>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5757"/>
            </a:solidFill>
          </p:spPr>
        </p:sp>
        <p:sp>
          <p:nvSpPr>
            <p:cNvPr name="TextBox 5" id="5"/>
            <p:cNvSpPr txBox="true"/>
            <p:nvPr/>
          </p:nvSpPr>
          <p:spPr>
            <a:xfrm>
              <a:off x="0" y="-19050"/>
              <a:ext cx="812800" cy="831850"/>
            </a:xfrm>
            <a:prstGeom prst="rect">
              <a:avLst/>
            </a:prstGeom>
          </p:spPr>
          <p:txBody>
            <a:bodyPr anchor="ctr" rtlCol="false" tIns="50800" lIns="50800" bIns="50800" rIns="50800"/>
            <a:lstStyle/>
            <a:p>
              <a:pPr algn="ctr">
                <a:lnSpc>
                  <a:spcPts val="2762"/>
                </a:lnSpc>
              </a:pPr>
            </a:p>
          </p:txBody>
        </p:sp>
      </p:grpSp>
      <p:grpSp>
        <p:nvGrpSpPr>
          <p:cNvPr name="Group 6" id="6"/>
          <p:cNvGrpSpPr/>
          <p:nvPr/>
        </p:nvGrpSpPr>
        <p:grpSpPr>
          <a:xfrm rot="0">
            <a:off x="1028700" y="224363"/>
            <a:ext cx="16349422" cy="1608674"/>
            <a:chOff x="0" y="0"/>
            <a:chExt cx="21799229" cy="2144899"/>
          </a:xfrm>
        </p:grpSpPr>
        <p:sp>
          <p:nvSpPr>
            <p:cNvPr name="TextBox 7" id="7"/>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Balance of Payments Example</a:t>
              </a:r>
            </a:p>
          </p:txBody>
        </p:sp>
        <p:sp>
          <p:nvSpPr>
            <p:cNvPr name="TextBox 8" id="8"/>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10" id="10"/>
          <p:cNvGrpSpPr/>
          <p:nvPr/>
        </p:nvGrpSpPr>
        <p:grpSpPr>
          <a:xfrm rot="0">
            <a:off x="12007831" y="3600450"/>
            <a:ext cx="3086100" cy="3086100"/>
            <a:chOff x="0" y="0"/>
            <a:chExt cx="812800" cy="812800"/>
          </a:xfrm>
        </p:grpSpPr>
        <p:sp>
          <p:nvSpPr>
            <p:cNvPr name="Freeform 11" id="11"/>
            <p:cNvSpPr/>
            <p:nvPr/>
          </p:nvSpPr>
          <p:spPr>
            <a:xfrm>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67C094"/>
            </a:solidFill>
          </p:spPr>
        </p:sp>
        <p:sp>
          <p:nvSpPr>
            <p:cNvPr name="TextBox 12" id="12"/>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sp>
        <p:nvSpPr>
          <p:cNvPr name="TextBox 13" id="13"/>
          <p:cNvSpPr txBox="true"/>
          <p:nvPr/>
        </p:nvSpPr>
        <p:spPr>
          <a:xfrm rot="0">
            <a:off x="3331345" y="4233609"/>
            <a:ext cx="2927644" cy="666749"/>
          </a:xfrm>
          <a:prstGeom prst="rect">
            <a:avLst/>
          </a:prstGeom>
        </p:spPr>
        <p:txBody>
          <a:bodyPr anchor="t" rtlCol="false" tIns="0" lIns="0" bIns="0" rIns="0">
            <a:spAutoFit/>
          </a:bodyPr>
          <a:lstStyle/>
          <a:p>
            <a:pPr algn="ctr">
              <a:lnSpc>
                <a:spcPts val="2564"/>
              </a:lnSpc>
            </a:pPr>
            <a:r>
              <a:rPr lang="en-US" sz="2699" spc="-134">
                <a:solidFill>
                  <a:srgbClr val="000000"/>
                </a:solidFill>
                <a:latin typeface="League Spartan"/>
              </a:rPr>
              <a:t>Capital and Financial Account</a:t>
            </a:r>
          </a:p>
        </p:txBody>
      </p:sp>
      <p:sp>
        <p:nvSpPr>
          <p:cNvPr name="TextBox 14" id="14"/>
          <p:cNvSpPr txBox="true"/>
          <p:nvPr/>
        </p:nvSpPr>
        <p:spPr>
          <a:xfrm rot="0">
            <a:off x="3331345" y="5792387"/>
            <a:ext cx="2927644" cy="304800"/>
          </a:xfrm>
          <a:prstGeom prst="rect">
            <a:avLst/>
          </a:prstGeom>
        </p:spPr>
        <p:txBody>
          <a:bodyPr anchor="t" rtlCol="false" tIns="0" lIns="0" bIns="0" rIns="0">
            <a:spAutoFit/>
          </a:bodyPr>
          <a:lstStyle/>
          <a:p>
            <a:pPr algn="ctr">
              <a:lnSpc>
                <a:spcPts val="2279"/>
              </a:lnSpc>
            </a:pPr>
            <a:r>
              <a:rPr lang="en-US" sz="2399" spc="-119">
                <a:solidFill>
                  <a:srgbClr val="000000"/>
                </a:solidFill>
                <a:latin typeface="League Spartan"/>
              </a:rPr>
              <a:t>+ 25 000 (Surplus)</a:t>
            </a:r>
          </a:p>
        </p:txBody>
      </p:sp>
      <p:sp>
        <p:nvSpPr>
          <p:cNvPr name="TextBox 15" id="15"/>
          <p:cNvSpPr txBox="true"/>
          <p:nvPr/>
        </p:nvSpPr>
        <p:spPr>
          <a:xfrm rot="0">
            <a:off x="12087059" y="4389184"/>
            <a:ext cx="2927644" cy="355599"/>
          </a:xfrm>
          <a:prstGeom prst="rect">
            <a:avLst/>
          </a:prstGeom>
        </p:spPr>
        <p:txBody>
          <a:bodyPr anchor="t" rtlCol="false" tIns="0" lIns="0" bIns="0" rIns="0">
            <a:spAutoFit/>
          </a:bodyPr>
          <a:lstStyle/>
          <a:p>
            <a:pPr algn="ctr">
              <a:lnSpc>
                <a:spcPts val="2659"/>
              </a:lnSpc>
            </a:pPr>
            <a:r>
              <a:rPr lang="en-US" sz="2799" spc="-139">
                <a:solidFill>
                  <a:srgbClr val="000000"/>
                </a:solidFill>
                <a:latin typeface="League Spartan"/>
              </a:rPr>
              <a:t>Current Account</a:t>
            </a:r>
          </a:p>
        </p:txBody>
      </p:sp>
      <p:sp>
        <p:nvSpPr>
          <p:cNvPr name="TextBox 16" id="16"/>
          <p:cNvSpPr txBox="true"/>
          <p:nvPr/>
        </p:nvSpPr>
        <p:spPr>
          <a:xfrm rot="0">
            <a:off x="12087059" y="5792387"/>
            <a:ext cx="2927644" cy="304800"/>
          </a:xfrm>
          <a:prstGeom prst="rect">
            <a:avLst/>
          </a:prstGeom>
        </p:spPr>
        <p:txBody>
          <a:bodyPr anchor="t" rtlCol="false" tIns="0" lIns="0" bIns="0" rIns="0">
            <a:spAutoFit/>
          </a:bodyPr>
          <a:lstStyle/>
          <a:p>
            <a:pPr algn="ctr">
              <a:lnSpc>
                <a:spcPts val="2279"/>
              </a:lnSpc>
            </a:pPr>
            <a:r>
              <a:rPr lang="en-US" sz="2399" spc="-119">
                <a:solidFill>
                  <a:srgbClr val="000000"/>
                </a:solidFill>
                <a:latin typeface="League Spartan"/>
              </a:rPr>
              <a:t>- 25 000 (Deficit)</a:t>
            </a:r>
          </a:p>
        </p:txBody>
      </p:sp>
      <p:sp>
        <p:nvSpPr>
          <p:cNvPr name="TextBox 17" id="17"/>
          <p:cNvSpPr txBox="true"/>
          <p:nvPr/>
        </p:nvSpPr>
        <p:spPr>
          <a:xfrm rot="0">
            <a:off x="903063" y="1518712"/>
            <a:ext cx="16481874" cy="1641729"/>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Credits and debits must always offset one another. Balance of payments should always be equal to zero.</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835388"/>
            <a:ext cx="4114800" cy="4114800"/>
          </a:xfrm>
          <a:prstGeom prst="rect">
            <a:avLst/>
          </a:prstGeom>
        </p:spPr>
      </p:pic>
      <p:grpSp>
        <p:nvGrpSpPr>
          <p:cNvPr name="Group 3" id="3"/>
          <p:cNvGrpSpPr/>
          <p:nvPr/>
        </p:nvGrpSpPr>
        <p:grpSpPr>
          <a:xfrm rot="0">
            <a:off x="969289" y="3216032"/>
            <a:ext cx="16349422" cy="1678524"/>
            <a:chOff x="0" y="0"/>
            <a:chExt cx="21799229" cy="2238033"/>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Current Account &amp; Exchange Rate</a:t>
              </a:r>
            </a:p>
          </p:txBody>
        </p:sp>
        <p:sp>
          <p:nvSpPr>
            <p:cNvPr name="TextBox 5" id="5"/>
            <p:cNvSpPr txBox="true"/>
            <p:nvPr/>
          </p:nvSpPr>
          <p:spPr>
            <a:xfrm rot="0">
              <a:off x="0" y="1647694"/>
              <a:ext cx="21799229" cy="590339"/>
            </a:xfrm>
            <a:prstGeom prst="rect">
              <a:avLst/>
            </a:prstGeom>
          </p:spPr>
          <p:txBody>
            <a:bodyPr anchor="t" rtlCol="false" tIns="0" lIns="0" bIns="0" rIns="0">
              <a:spAutoFit/>
            </a:bodyPr>
            <a:lstStyle/>
            <a:p>
              <a:pPr algn="ctr">
                <a:lnSpc>
                  <a:spcPts val="3672"/>
                </a:lnSpc>
              </a:pPr>
              <a:r>
                <a:rPr lang="en-US" sz="2824" spc="141">
                  <a:solidFill>
                    <a:srgbClr val="FF0000"/>
                  </a:solidFill>
                  <a:latin typeface="League Spartan"/>
                </a:rPr>
                <a:t>(HL ONLY)</a:t>
              </a: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6110215" y="4692357"/>
            <a:ext cx="6067571" cy="5594643"/>
          </a:xfrm>
          <a:prstGeom prst="rect">
            <a:avLst/>
          </a:prstGeom>
        </p:spPr>
      </p:pic>
      <p:sp>
        <p:nvSpPr>
          <p:cNvPr name="TextBox 3" id="3"/>
          <p:cNvSpPr txBox="true"/>
          <p:nvPr/>
        </p:nvSpPr>
        <p:spPr>
          <a:xfrm rot="0">
            <a:off x="962474" y="1115949"/>
            <a:ext cx="16481874" cy="1322451"/>
          </a:xfrm>
          <a:prstGeom prst="rect">
            <a:avLst/>
          </a:prstGeom>
        </p:spPr>
        <p:txBody>
          <a:bodyPr anchor="t" rtlCol="false" tIns="0" lIns="0" bIns="0" rIns="0">
            <a:spAutoFit/>
          </a:bodyPr>
          <a:lstStyle/>
          <a:p>
            <a:pPr algn="ctr">
              <a:lnSpc>
                <a:spcPts val="5291"/>
              </a:lnSpc>
            </a:pPr>
            <a:r>
              <a:rPr lang="en-US" sz="3150">
                <a:solidFill>
                  <a:srgbClr val="000000"/>
                </a:solidFill>
                <a:latin typeface="Telegraf"/>
              </a:rPr>
              <a:t>Current account deficits and surplusses are automatically adjusted under a floating exchange rate system.</a:t>
            </a:r>
          </a:p>
        </p:txBody>
      </p:sp>
      <p:grpSp>
        <p:nvGrpSpPr>
          <p:cNvPr name="Group 4" id="4"/>
          <p:cNvGrpSpPr/>
          <p:nvPr/>
        </p:nvGrpSpPr>
        <p:grpSpPr>
          <a:xfrm rot="0">
            <a:off x="1028700" y="107949"/>
            <a:ext cx="16349422" cy="1392775"/>
            <a:chOff x="0" y="0"/>
            <a:chExt cx="21799229" cy="1857034"/>
          </a:xfrm>
        </p:grpSpPr>
        <p:sp>
          <p:nvSpPr>
            <p:cNvPr name="TextBox 5" id="5"/>
            <p:cNvSpPr txBox="true"/>
            <p:nvPr/>
          </p:nvSpPr>
          <p:spPr>
            <a:xfrm rot="0">
              <a:off x="0" y="142875"/>
              <a:ext cx="21799229" cy="1029760"/>
            </a:xfrm>
            <a:prstGeom prst="rect">
              <a:avLst/>
            </a:prstGeom>
          </p:spPr>
          <p:txBody>
            <a:bodyPr anchor="t" rtlCol="false" tIns="0" lIns="0" bIns="0" rIns="0">
              <a:spAutoFit/>
            </a:bodyPr>
            <a:lstStyle/>
            <a:p>
              <a:pPr algn="ctr">
                <a:lnSpc>
                  <a:spcPts val="5510"/>
                </a:lnSpc>
              </a:pPr>
              <a:r>
                <a:rPr lang="en-US" sz="5800" spc="-290">
                  <a:solidFill>
                    <a:srgbClr val="000000"/>
                  </a:solidFill>
                  <a:latin typeface="League Spartan"/>
                </a:rPr>
                <a:t>Current Account &amp; Exchange Rate</a:t>
              </a:r>
            </a:p>
          </p:txBody>
        </p:sp>
        <p:sp>
          <p:nvSpPr>
            <p:cNvPr name="TextBox 6" id="6"/>
            <p:cNvSpPr txBox="true"/>
            <p:nvPr/>
          </p:nvSpPr>
          <p:spPr>
            <a:xfrm rot="0">
              <a:off x="0" y="1369354"/>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028700" y="2640356"/>
            <a:ext cx="16481874" cy="1872932"/>
          </a:xfrm>
          <a:prstGeom prst="rect">
            <a:avLst/>
          </a:prstGeom>
        </p:spPr>
        <p:txBody>
          <a:bodyPr anchor="t" rtlCol="false" tIns="0" lIns="0" bIns="0" rIns="0">
            <a:spAutoFit/>
          </a:bodyPr>
          <a:lstStyle/>
          <a:p>
            <a:pPr algn="ctr">
              <a:lnSpc>
                <a:spcPts val="4977"/>
              </a:lnSpc>
            </a:pPr>
            <a:r>
              <a:rPr lang="en-US" sz="2750">
                <a:solidFill>
                  <a:srgbClr val="000000"/>
                </a:solidFill>
                <a:latin typeface="Telegraf Bold"/>
              </a:rPr>
              <a:t>Current Account Surplus Example</a:t>
            </a:r>
          </a:p>
          <a:p>
            <a:pPr algn="ctr">
              <a:lnSpc>
                <a:spcPts val="4977"/>
              </a:lnSpc>
            </a:pPr>
            <a:r>
              <a:rPr lang="en-US" sz="2750">
                <a:solidFill>
                  <a:srgbClr val="000000"/>
                </a:solidFill>
                <a:latin typeface="Telegraf"/>
              </a:rPr>
              <a:t>If a country exports airplanes for example, they receive a current account surplus. As the payment for these planes eventually exchange to USD, this results in increased Demand of USD. (appreciation)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066230" y="3424473"/>
            <a:ext cx="7669884" cy="6862527"/>
          </a:xfrm>
          <a:prstGeom prst="rect">
            <a:avLst/>
          </a:prstGeom>
        </p:spPr>
      </p:pic>
      <p:sp>
        <p:nvSpPr>
          <p:cNvPr name="TextBox 3" id="3"/>
          <p:cNvSpPr txBox="true"/>
          <p:nvPr/>
        </p:nvSpPr>
        <p:spPr>
          <a:xfrm rot="0">
            <a:off x="962474" y="1689008"/>
            <a:ext cx="16481874" cy="1641729"/>
          </a:xfrm>
          <a:prstGeom prst="rect">
            <a:avLst/>
          </a:prstGeom>
        </p:spPr>
        <p:txBody>
          <a:bodyPr anchor="t" rtlCol="false" tIns="0" lIns="0" bIns="0" rIns="0">
            <a:spAutoFit/>
          </a:bodyPr>
          <a:lstStyle/>
          <a:p>
            <a:pPr algn="ctr">
              <a:lnSpc>
                <a:spcPts val="6678"/>
              </a:lnSpc>
            </a:pPr>
            <a:r>
              <a:rPr lang="en-US" sz="3150">
                <a:solidFill>
                  <a:srgbClr val="000000"/>
                </a:solidFill>
                <a:latin typeface="Telegraf"/>
              </a:rPr>
              <a:t>This appreciation causes exports to appear more expensive and result in a decrease in the demand for exports as consumers will buy planes from other countries. </a:t>
            </a:r>
          </a:p>
        </p:txBody>
      </p:sp>
      <p:grpSp>
        <p:nvGrpSpPr>
          <p:cNvPr name="Group 4" id="4"/>
          <p:cNvGrpSpPr/>
          <p:nvPr/>
        </p:nvGrpSpPr>
        <p:grpSpPr>
          <a:xfrm rot="0">
            <a:off x="1028700" y="107949"/>
            <a:ext cx="16349422" cy="1392775"/>
            <a:chOff x="0" y="0"/>
            <a:chExt cx="21799229" cy="1857034"/>
          </a:xfrm>
        </p:grpSpPr>
        <p:sp>
          <p:nvSpPr>
            <p:cNvPr name="TextBox 5" id="5"/>
            <p:cNvSpPr txBox="true"/>
            <p:nvPr/>
          </p:nvSpPr>
          <p:spPr>
            <a:xfrm rot="0">
              <a:off x="0" y="142875"/>
              <a:ext cx="21799229" cy="1029760"/>
            </a:xfrm>
            <a:prstGeom prst="rect">
              <a:avLst/>
            </a:prstGeom>
          </p:spPr>
          <p:txBody>
            <a:bodyPr anchor="t" rtlCol="false" tIns="0" lIns="0" bIns="0" rIns="0">
              <a:spAutoFit/>
            </a:bodyPr>
            <a:lstStyle/>
            <a:p>
              <a:pPr algn="ctr">
                <a:lnSpc>
                  <a:spcPts val="5510"/>
                </a:lnSpc>
              </a:pPr>
              <a:r>
                <a:rPr lang="en-US" sz="5800" spc="-290">
                  <a:solidFill>
                    <a:srgbClr val="000000"/>
                  </a:solidFill>
                  <a:latin typeface="League Spartan"/>
                </a:rPr>
                <a:t>Current Account &amp; Exchange Rate</a:t>
              </a:r>
            </a:p>
          </p:txBody>
        </p:sp>
        <p:sp>
          <p:nvSpPr>
            <p:cNvPr name="TextBox 6" id="6"/>
            <p:cNvSpPr txBox="true"/>
            <p:nvPr/>
          </p:nvSpPr>
          <p:spPr>
            <a:xfrm rot="0">
              <a:off x="0" y="1369354"/>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964159" y="4430526"/>
            <a:ext cx="6359682" cy="5856474"/>
          </a:xfrm>
          <a:prstGeom prst="rect">
            <a:avLst/>
          </a:prstGeom>
        </p:spPr>
      </p:pic>
      <p:sp>
        <p:nvSpPr>
          <p:cNvPr name="TextBox 3" id="3"/>
          <p:cNvSpPr txBox="true"/>
          <p:nvPr/>
        </p:nvSpPr>
        <p:spPr>
          <a:xfrm rot="0">
            <a:off x="962474" y="1186400"/>
            <a:ext cx="16481874" cy="3337179"/>
          </a:xfrm>
          <a:prstGeom prst="rect">
            <a:avLst/>
          </a:prstGeom>
        </p:spPr>
        <p:txBody>
          <a:bodyPr anchor="t" rtlCol="false" tIns="0" lIns="0" bIns="0" rIns="0">
            <a:spAutoFit/>
          </a:bodyPr>
          <a:lstStyle/>
          <a:p>
            <a:pPr algn="ctr">
              <a:lnSpc>
                <a:spcPts val="6678"/>
              </a:lnSpc>
            </a:pPr>
            <a:r>
              <a:rPr lang="en-US" sz="3150">
                <a:solidFill>
                  <a:srgbClr val="000000"/>
                </a:solidFill>
                <a:latin typeface="Telegraf"/>
              </a:rPr>
              <a:t>The same exact scenario occurs for a current account deficit.</a:t>
            </a:r>
          </a:p>
          <a:p>
            <a:pPr algn="ctr">
              <a:lnSpc>
                <a:spcPts val="6678"/>
              </a:lnSpc>
            </a:pPr>
            <a:r>
              <a:rPr lang="en-US" sz="3150">
                <a:solidFill>
                  <a:srgbClr val="000000"/>
                </a:solidFill>
                <a:latin typeface="Telegraf"/>
              </a:rPr>
              <a:t>A current account deficit means money is leaving your country and the supply of your currency is increasing (Depreciation). Exports now appear to be cheaper leading to an eventual increase in Demand. </a:t>
            </a:r>
          </a:p>
        </p:txBody>
      </p:sp>
      <p:grpSp>
        <p:nvGrpSpPr>
          <p:cNvPr name="Group 4" id="4"/>
          <p:cNvGrpSpPr/>
          <p:nvPr/>
        </p:nvGrpSpPr>
        <p:grpSpPr>
          <a:xfrm rot="0">
            <a:off x="1028700" y="107949"/>
            <a:ext cx="16349422" cy="1392775"/>
            <a:chOff x="0" y="0"/>
            <a:chExt cx="21799229" cy="1857034"/>
          </a:xfrm>
        </p:grpSpPr>
        <p:sp>
          <p:nvSpPr>
            <p:cNvPr name="TextBox 5" id="5"/>
            <p:cNvSpPr txBox="true"/>
            <p:nvPr/>
          </p:nvSpPr>
          <p:spPr>
            <a:xfrm rot="0">
              <a:off x="0" y="142875"/>
              <a:ext cx="21799229" cy="1029760"/>
            </a:xfrm>
            <a:prstGeom prst="rect">
              <a:avLst/>
            </a:prstGeom>
          </p:spPr>
          <p:txBody>
            <a:bodyPr anchor="t" rtlCol="false" tIns="0" lIns="0" bIns="0" rIns="0">
              <a:spAutoFit/>
            </a:bodyPr>
            <a:lstStyle/>
            <a:p>
              <a:pPr algn="ctr">
                <a:lnSpc>
                  <a:spcPts val="5510"/>
                </a:lnSpc>
              </a:pPr>
              <a:r>
                <a:rPr lang="en-US" sz="5800" spc="-290">
                  <a:solidFill>
                    <a:srgbClr val="000000"/>
                  </a:solidFill>
                  <a:latin typeface="League Spartan"/>
                </a:rPr>
                <a:t>Current Account &amp; Exchange Rate</a:t>
              </a:r>
            </a:p>
          </p:txBody>
        </p:sp>
        <p:sp>
          <p:nvSpPr>
            <p:cNvPr name="TextBox 6" id="6"/>
            <p:cNvSpPr txBox="true"/>
            <p:nvPr/>
          </p:nvSpPr>
          <p:spPr>
            <a:xfrm rot="0">
              <a:off x="0" y="1369354"/>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08962" y="4488055"/>
            <a:ext cx="4270075" cy="4114800"/>
          </a:xfrm>
          <a:prstGeom prst="rect">
            <a:avLst/>
          </a:prstGeom>
        </p:spPr>
      </p:pic>
      <p:sp>
        <p:nvSpPr>
          <p:cNvPr name="TextBox 3" id="3"/>
          <p:cNvSpPr txBox="true"/>
          <p:nvPr/>
        </p:nvSpPr>
        <p:spPr>
          <a:xfrm rot="0">
            <a:off x="903063" y="2207804"/>
            <a:ext cx="16481874" cy="248945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Balance of Payments (BOP)</a:t>
            </a:r>
          </a:p>
          <a:p>
            <a:pPr algn="ctr">
              <a:lnSpc>
                <a:spcPts val="6678"/>
              </a:lnSpc>
            </a:pPr>
            <a:r>
              <a:rPr lang="en-US" sz="3150">
                <a:solidFill>
                  <a:srgbClr val="000000"/>
                </a:solidFill>
                <a:latin typeface="Telegraf"/>
              </a:rPr>
              <a:t>A record of the value of all transactions of a country with the rest of the world over a period of time</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62474" y="8464296"/>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a:rPr>
              <a:t>BOP keeps track of a country's money inflow and outflow.</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798974"/>
            <a:ext cx="4114800" cy="4114800"/>
          </a:xfrm>
          <a:prstGeom prst="rect">
            <a:avLst/>
          </a:prstGeom>
        </p:spPr>
      </p:pic>
      <p:grpSp>
        <p:nvGrpSpPr>
          <p:cNvPr name="Group 3" id="3"/>
          <p:cNvGrpSpPr/>
          <p:nvPr/>
        </p:nvGrpSpPr>
        <p:grpSpPr>
          <a:xfrm rot="0">
            <a:off x="969289" y="3216032"/>
            <a:ext cx="16349422" cy="1678524"/>
            <a:chOff x="0" y="0"/>
            <a:chExt cx="21799229" cy="2238033"/>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Financial Account &amp; Exchange Rate</a:t>
              </a:r>
            </a:p>
          </p:txBody>
        </p:sp>
        <p:sp>
          <p:nvSpPr>
            <p:cNvPr name="TextBox 5" id="5"/>
            <p:cNvSpPr txBox="true"/>
            <p:nvPr/>
          </p:nvSpPr>
          <p:spPr>
            <a:xfrm rot="0">
              <a:off x="0" y="1647694"/>
              <a:ext cx="21799229" cy="590339"/>
            </a:xfrm>
            <a:prstGeom prst="rect">
              <a:avLst/>
            </a:prstGeom>
          </p:spPr>
          <p:txBody>
            <a:bodyPr anchor="t" rtlCol="false" tIns="0" lIns="0" bIns="0" rIns="0">
              <a:spAutoFit/>
            </a:bodyPr>
            <a:lstStyle/>
            <a:p>
              <a:pPr algn="ctr">
                <a:lnSpc>
                  <a:spcPts val="3672"/>
                </a:lnSpc>
              </a:pPr>
              <a:r>
                <a:rPr lang="en-US" sz="2824" spc="141">
                  <a:solidFill>
                    <a:srgbClr val="FF0000"/>
                  </a:solidFill>
                  <a:latin typeface="League Spartan"/>
                </a:rPr>
                <a:t>(HL ONLY)</a:t>
              </a: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6354854" y="5143500"/>
            <a:ext cx="5578292" cy="5143500"/>
          </a:xfrm>
          <a:prstGeom prst="rect">
            <a:avLst/>
          </a:prstGeom>
        </p:spPr>
      </p:pic>
      <p:sp>
        <p:nvSpPr>
          <p:cNvPr name="TextBox 3" id="3"/>
          <p:cNvSpPr txBox="true"/>
          <p:nvPr/>
        </p:nvSpPr>
        <p:spPr>
          <a:xfrm rot="0">
            <a:off x="962474" y="1319750"/>
            <a:ext cx="16481874" cy="655701"/>
          </a:xfrm>
          <a:prstGeom prst="rect">
            <a:avLst/>
          </a:prstGeom>
        </p:spPr>
        <p:txBody>
          <a:bodyPr anchor="t" rtlCol="false" tIns="0" lIns="0" bIns="0" rIns="0">
            <a:spAutoFit/>
          </a:bodyPr>
          <a:lstStyle/>
          <a:p>
            <a:pPr algn="ctr">
              <a:lnSpc>
                <a:spcPts val="5291"/>
              </a:lnSpc>
            </a:pPr>
            <a:r>
              <a:rPr lang="en-US" sz="3150">
                <a:solidFill>
                  <a:srgbClr val="000000"/>
                </a:solidFill>
                <a:latin typeface="Telegraf"/>
              </a:rPr>
              <a:t>Uncertainty and interest rates also have the ability to affect the exchange rate.</a:t>
            </a:r>
          </a:p>
        </p:txBody>
      </p:sp>
      <p:grpSp>
        <p:nvGrpSpPr>
          <p:cNvPr name="Group 4" id="4"/>
          <p:cNvGrpSpPr/>
          <p:nvPr/>
        </p:nvGrpSpPr>
        <p:grpSpPr>
          <a:xfrm rot="0">
            <a:off x="1028700" y="107949"/>
            <a:ext cx="16349422" cy="1392775"/>
            <a:chOff x="0" y="0"/>
            <a:chExt cx="21799229" cy="1857034"/>
          </a:xfrm>
        </p:grpSpPr>
        <p:sp>
          <p:nvSpPr>
            <p:cNvPr name="TextBox 5" id="5"/>
            <p:cNvSpPr txBox="true"/>
            <p:nvPr/>
          </p:nvSpPr>
          <p:spPr>
            <a:xfrm rot="0">
              <a:off x="0" y="142875"/>
              <a:ext cx="21799229" cy="1029760"/>
            </a:xfrm>
            <a:prstGeom prst="rect">
              <a:avLst/>
            </a:prstGeom>
          </p:spPr>
          <p:txBody>
            <a:bodyPr anchor="t" rtlCol="false" tIns="0" lIns="0" bIns="0" rIns="0">
              <a:spAutoFit/>
            </a:bodyPr>
            <a:lstStyle/>
            <a:p>
              <a:pPr algn="ctr">
                <a:lnSpc>
                  <a:spcPts val="5510"/>
                </a:lnSpc>
              </a:pPr>
              <a:r>
                <a:rPr lang="en-US" sz="5800" spc="-290">
                  <a:solidFill>
                    <a:srgbClr val="000000"/>
                  </a:solidFill>
                  <a:latin typeface="League Spartan"/>
                </a:rPr>
                <a:t>Financial Account &amp; Exchange Rate</a:t>
              </a:r>
            </a:p>
          </p:txBody>
        </p:sp>
        <p:sp>
          <p:nvSpPr>
            <p:cNvPr name="TextBox 6" id="6"/>
            <p:cNvSpPr txBox="true"/>
            <p:nvPr/>
          </p:nvSpPr>
          <p:spPr>
            <a:xfrm rot="0">
              <a:off x="0" y="1369354"/>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028700" y="2463753"/>
            <a:ext cx="16481874" cy="2501582"/>
          </a:xfrm>
          <a:prstGeom prst="rect">
            <a:avLst/>
          </a:prstGeom>
        </p:spPr>
        <p:txBody>
          <a:bodyPr anchor="t" rtlCol="false" tIns="0" lIns="0" bIns="0" rIns="0">
            <a:spAutoFit/>
          </a:bodyPr>
          <a:lstStyle/>
          <a:p>
            <a:pPr algn="ctr">
              <a:lnSpc>
                <a:spcPts val="4977"/>
              </a:lnSpc>
            </a:pPr>
            <a:r>
              <a:rPr lang="en-US" sz="2750">
                <a:solidFill>
                  <a:srgbClr val="000000"/>
                </a:solidFill>
                <a:latin typeface="Telegraf Bold"/>
              </a:rPr>
              <a:t>Financial Account Surplus Example</a:t>
            </a:r>
          </a:p>
          <a:p>
            <a:pPr algn="ctr">
              <a:lnSpc>
                <a:spcPts val="4977"/>
              </a:lnSpc>
            </a:pPr>
            <a:r>
              <a:rPr lang="en-US" sz="2750">
                <a:solidFill>
                  <a:srgbClr val="000000"/>
                </a:solidFill>
                <a:latin typeface="Telegraf"/>
              </a:rPr>
              <a:t>If US banks offer a higher interest rate than countries in Europe, USD appreciates due to the increase in demand. However, due to appreciation this results in a decrease in demand for exports r and an increase in demand for imports eventually causing the exchange rate to adjust back down.</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408776" y="5993130"/>
            <a:ext cx="4053078" cy="4114800"/>
          </a:xfrm>
          <a:prstGeom prst="rect">
            <a:avLst/>
          </a:prstGeom>
        </p:spPr>
      </p:pic>
      <p:grpSp>
        <p:nvGrpSpPr>
          <p:cNvPr name="Group 3" id="3"/>
          <p:cNvGrpSpPr/>
          <p:nvPr/>
        </p:nvGrpSpPr>
        <p:grpSpPr>
          <a:xfrm rot="0">
            <a:off x="969289" y="2653486"/>
            <a:ext cx="16349422" cy="2803617"/>
            <a:chOff x="0" y="0"/>
            <a:chExt cx="21799229" cy="3738157"/>
          </a:xfrm>
        </p:grpSpPr>
        <p:sp>
          <p:nvSpPr>
            <p:cNvPr name="TextBox 4" id="4"/>
            <p:cNvSpPr txBox="true"/>
            <p:nvPr/>
          </p:nvSpPr>
          <p:spPr>
            <a:xfrm rot="0">
              <a:off x="0" y="-19050"/>
              <a:ext cx="21799229" cy="2979674"/>
            </a:xfrm>
            <a:prstGeom prst="rect">
              <a:avLst/>
            </a:prstGeom>
          </p:spPr>
          <p:txBody>
            <a:bodyPr anchor="t" rtlCol="false" tIns="0" lIns="0" bIns="0" rIns="0">
              <a:spAutoFit/>
            </a:bodyPr>
            <a:lstStyle/>
            <a:p>
              <a:pPr algn="ctr">
                <a:lnSpc>
                  <a:spcPts val="8856"/>
                </a:lnSpc>
              </a:pPr>
              <a:r>
                <a:rPr lang="en-US" sz="7200" spc="-359">
                  <a:solidFill>
                    <a:srgbClr val="000000"/>
                  </a:solidFill>
                  <a:latin typeface="League Spartan"/>
                </a:rPr>
                <a:t>Implications of a Consistent Current Account Deficit</a:t>
              </a:r>
            </a:p>
          </p:txBody>
        </p:sp>
        <p:sp>
          <p:nvSpPr>
            <p:cNvPr name="TextBox 5" id="5"/>
            <p:cNvSpPr txBox="true"/>
            <p:nvPr/>
          </p:nvSpPr>
          <p:spPr>
            <a:xfrm rot="0">
              <a:off x="0" y="3147818"/>
              <a:ext cx="21799229" cy="590339"/>
            </a:xfrm>
            <a:prstGeom prst="rect">
              <a:avLst/>
            </a:prstGeom>
          </p:spPr>
          <p:txBody>
            <a:bodyPr anchor="t" rtlCol="false" tIns="0" lIns="0" bIns="0" rIns="0">
              <a:spAutoFit/>
            </a:bodyPr>
            <a:lstStyle/>
            <a:p>
              <a:pPr algn="ctr">
                <a:lnSpc>
                  <a:spcPts val="3672"/>
                </a:lnSpc>
              </a:pPr>
              <a:r>
                <a:rPr lang="en-US" sz="2824" spc="141">
                  <a:solidFill>
                    <a:srgbClr val="FF0000"/>
                  </a:solidFill>
                  <a:latin typeface="League Spartan"/>
                </a:rPr>
                <a:t>(HL ONLY)</a:t>
              </a: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813512"/>
            <a:ext cx="16481874" cy="5576063"/>
          </a:xfrm>
          <a:prstGeom prst="rect">
            <a:avLst/>
          </a:prstGeom>
        </p:spPr>
        <p:txBody>
          <a:bodyPr anchor="t" rtlCol="false" tIns="0" lIns="0" bIns="0" rIns="0">
            <a:spAutoFit/>
          </a:bodyPr>
          <a:lstStyle/>
          <a:p>
            <a:pPr marL="604516" indent="-302258" lvl="1">
              <a:lnSpc>
                <a:spcPts val="4003"/>
              </a:lnSpc>
              <a:buFont typeface="Arial"/>
              <a:buChar char="•"/>
            </a:pPr>
            <a:r>
              <a:rPr lang="en-US" sz="2799">
                <a:solidFill>
                  <a:srgbClr val="000000"/>
                </a:solidFill>
                <a:latin typeface="Telegraf Bold"/>
              </a:rPr>
              <a:t>Exchange Rates</a:t>
            </a:r>
          </a:p>
          <a:p>
            <a:pPr marL="1209032" indent="-403011" lvl="2">
              <a:lnSpc>
                <a:spcPts val="4003"/>
              </a:lnSpc>
              <a:buFont typeface="Arial"/>
              <a:buChar char="⚬"/>
            </a:pPr>
            <a:r>
              <a:rPr lang="en-US" sz="2799">
                <a:solidFill>
                  <a:srgbClr val="000000"/>
                </a:solidFill>
                <a:latin typeface="Telegraf"/>
              </a:rPr>
              <a:t>CA Deficit puts downward pressure on a currency's exchange rate. Typically this adjusts back but there are scenarios for countries that import a large number of raw materials where this damages their economy long-term.</a:t>
            </a:r>
          </a:p>
          <a:p>
            <a:pPr marL="604516" indent="-302258" lvl="1">
              <a:lnSpc>
                <a:spcPts val="4003"/>
              </a:lnSpc>
              <a:buFont typeface="Arial"/>
              <a:buChar char="•"/>
            </a:pPr>
            <a:r>
              <a:rPr lang="en-US" sz="2799">
                <a:solidFill>
                  <a:srgbClr val="000000"/>
                </a:solidFill>
                <a:latin typeface="Telegraf Bold"/>
              </a:rPr>
              <a:t>Interest Rates</a:t>
            </a:r>
          </a:p>
          <a:p>
            <a:pPr marL="1209032" indent="-403011" lvl="2">
              <a:lnSpc>
                <a:spcPts val="4003"/>
              </a:lnSpc>
              <a:buFont typeface="Arial"/>
              <a:buChar char="⚬"/>
            </a:pPr>
            <a:r>
              <a:rPr lang="en-US" sz="2799">
                <a:solidFill>
                  <a:srgbClr val="000000"/>
                </a:solidFill>
                <a:latin typeface="Telegraf"/>
              </a:rPr>
              <a:t>CA Deficits can cause increases in interest rates potentially causing a decrease in AD due to a lack of consumption and investment.</a:t>
            </a:r>
          </a:p>
          <a:p>
            <a:pPr marL="604516" indent="-302258" lvl="1">
              <a:lnSpc>
                <a:spcPts val="4003"/>
              </a:lnSpc>
              <a:buFont typeface="Arial"/>
              <a:buChar char="•"/>
            </a:pPr>
            <a:r>
              <a:rPr lang="en-US" sz="2799">
                <a:solidFill>
                  <a:srgbClr val="000000"/>
                </a:solidFill>
                <a:latin typeface="Telegraf Bold"/>
              </a:rPr>
              <a:t>Foreign ownership of domestic assets</a:t>
            </a:r>
          </a:p>
          <a:p>
            <a:pPr marL="1209032" indent="-403011" lvl="2">
              <a:lnSpc>
                <a:spcPts val="4003"/>
              </a:lnSpc>
              <a:buFont typeface="Arial"/>
              <a:buChar char="⚬"/>
            </a:pPr>
            <a:r>
              <a:rPr lang="en-US" sz="2799">
                <a:solidFill>
                  <a:srgbClr val="000000"/>
                </a:solidFill>
                <a:latin typeface="Telegraf"/>
              </a:rPr>
              <a:t>Due to the decrease in the exchange rate, foreign investors may purchase larger quantities of domestic assets, meaning the money will continue to exit the economy.  </a:t>
            </a:r>
          </a:p>
          <a:p>
            <a:pPr>
              <a:lnSpc>
                <a:spcPts val="400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70104" y="7198399"/>
            <a:ext cx="2999066" cy="2999066"/>
          </a:xfrm>
          <a:prstGeom prst="rect">
            <a:avLst/>
          </a:prstGeom>
        </p:spPr>
      </p:pic>
      <p:grpSp>
        <p:nvGrpSpPr>
          <p:cNvPr name="Group 4" id="4"/>
          <p:cNvGrpSpPr/>
          <p:nvPr/>
        </p:nvGrpSpPr>
        <p:grpSpPr>
          <a:xfrm rot="0">
            <a:off x="969289" y="214866"/>
            <a:ext cx="16349422" cy="2024599"/>
            <a:chOff x="0" y="0"/>
            <a:chExt cx="21799229" cy="2699466"/>
          </a:xfrm>
        </p:grpSpPr>
        <p:sp>
          <p:nvSpPr>
            <p:cNvPr name="TextBox 5" id="5"/>
            <p:cNvSpPr txBox="true"/>
            <p:nvPr/>
          </p:nvSpPr>
          <p:spPr>
            <a:xfrm rot="0">
              <a:off x="0" y="133350"/>
              <a:ext cx="21799229" cy="1881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Implications of a Persistant Current Account Deficit</a:t>
              </a:r>
            </a:p>
          </p:txBody>
        </p:sp>
        <p:sp>
          <p:nvSpPr>
            <p:cNvPr name="TextBox 6" id="6"/>
            <p:cNvSpPr txBox="true"/>
            <p:nvPr/>
          </p:nvSpPr>
          <p:spPr>
            <a:xfrm rot="0">
              <a:off x="0" y="2211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969289" y="214866"/>
            <a:ext cx="16349422" cy="2024599"/>
            <a:chOff x="0" y="0"/>
            <a:chExt cx="21799229" cy="2699466"/>
          </a:xfrm>
        </p:grpSpPr>
        <p:sp>
          <p:nvSpPr>
            <p:cNvPr name="TextBox 3" id="3"/>
            <p:cNvSpPr txBox="true"/>
            <p:nvPr/>
          </p:nvSpPr>
          <p:spPr>
            <a:xfrm rot="0">
              <a:off x="0" y="133350"/>
              <a:ext cx="21799229" cy="1881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Implications of a Persistant Current Account Deficit</a:t>
              </a:r>
            </a:p>
          </p:txBody>
        </p:sp>
        <p:sp>
          <p:nvSpPr>
            <p:cNvPr name="TextBox 4" id="4"/>
            <p:cNvSpPr txBox="true"/>
            <p:nvPr/>
          </p:nvSpPr>
          <p:spPr>
            <a:xfrm rot="0">
              <a:off x="0" y="2211786"/>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903063" y="1122390"/>
            <a:ext cx="16481874" cy="6585713"/>
          </a:xfrm>
          <a:prstGeom prst="rect">
            <a:avLst/>
          </a:prstGeom>
        </p:spPr>
        <p:txBody>
          <a:bodyPr anchor="t" rtlCol="false" tIns="0" lIns="0" bIns="0" rIns="0">
            <a:spAutoFit/>
          </a:bodyPr>
          <a:lstStyle/>
          <a:p>
            <a:pPr>
              <a:lnSpc>
                <a:spcPts val="4003"/>
              </a:lnSpc>
            </a:pPr>
          </a:p>
          <a:p>
            <a:pPr marL="604516" indent="-302258" lvl="1">
              <a:lnSpc>
                <a:spcPts val="4003"/>
              </a:lnSpc>
              <a:buFont typeface="Arial"/>
              <a:buChar char="•"/>
            </a:pPr>
            <a:r>
              <a:rPr lang="en-US" sz="2799">
                <a:solidFill>
                  <a:srgbClr val="000000"/>
                </a:solidFill>
                <a:latin typeface="Telegraf Bold"/>
              </a:rPr>
              <a:t>Debt</a:t>
            </a:r>
          </a:p>
          <a:p>
            <a:pPr marL="1209032" indent="-403011" lvl="2">
              <a:lnSpc>
                <a:spcPts val="4003"/>
              </a:lnSpc>
              <a:buFont typeface="Arial"/>
              <a:buChar char="⚬"/>
            </a:pPr>
            <a:r>
              <a:rPr lang="en-US" sz="2799">
                <a:solidFill>
                  <a:srgbClr val="000000"/>
                </a:solidFill>
                <a:latin typeface="Telegraf"/>
              </a:rPr>
              <a:t>If a country's imports are greater than exports persistently, this can lead to indebtedness</a:t>
            </a:r>
          </a:p>
          <a:p>
            <a:pPr marL="604516" indent="-302258" lvl="1">
              <a:lnSpc>
                <a:spcPts val="4003"/>
              </a:lnSpc>
              <a:buFont typeface="Arial"/>
              <a:buChar char="•"/>
            </a:pPr>
            <a:r>
              <a:rPr lang="en-US" sz="2799">
                <a:solidFill>
                  <a:srgbClr val="000000"/>
                </a:solidFill>
                <a:latin typeface="Telegraf Bold"/>
              </a:rPr>
              <a:t>Credit Ratings</a:t>
            </a:r>
          </a:p>
          <a:p>
            <a:pPr marL="1209032" indent="-403011" lvl="2">
              <a:lnSpc>
                <a:spcPts val="4003"/>
              </a:lnSpc>
              <a:buFont typeface="Arial"/>
              <a:buChar char="⚬"/>
            </a:pPr>
            <a:r>
              <a:rPr lang="en-US" sz="2799">
                <a:solidFill>
                  <a:srgbClr val="000000"/>
                </a:solidFill>
                <a:latin typeface="Telegraf"/>
              </a:rPr>
              <a:t>If a country is unable to service its financial account debt (capital payments on loans), it could receive a downgrade in its credit score.</a:t>
            </a:r>
          </a:p>
          <a:p>
            <a:pPr marL="604516" indent="-302258" lvl="1">
              <a:lnSpc>
                <a:spcPts val="4003"/>
              </a:lnSpc>
              <a:buFont typeface="Arial"/>
              <a:buChar char="•"/>
            </a:pPr>
            <a:r>
              <a:rPr lang="en-US" sz="2799">
                <a:solidFill>
                  <a:srgbClr val="000000"/>
                </a:solidFill>
                <a:latin typeface="Telegraf Bold"/>
              </a:rPr>
              <a:t>Demand Management</a:t>
            </a:r>
          </a:p>
          <a:p>
            <a:pPr marL="1209032" indent="-403011" lvl="2">
              <a:lnSpc>
                <a:spcPts val="4003"/>
              </a:lnSpc>
              <a:buFont typeface="Arial"/>
              <a:buChar char="⚬"/>
            </a:pPr>
            <a:r>
              <a:rPr lang="en-US" sz="2799">
                <a:solidFill>
                  <a:srgbClr val="000000"/>
                </a:solidFill>
                <a:latin typeface="Telegraf"/>
              </a:rPr>
              <a:t>CA deficits must be taken into account by governments attempting to use DS policies as government spending can impact the BOP in a negative way.</a:t>
            </a:r>
          </a:p>
          <a:p>
            <a:pPr marL="604516" indent="-302258" lvl="1">
              <a:lnSpc>
                <a:spcPts val="4003"/>
              </a:lnSpc>
              <a:buFont typeface="Arial"/>
              <a:buChar char="•"/>
            </a:pPr>
            <a:r>
              <a:rPr lang="en-US" sz="2799">
                <a:solidFill>
                  <a:srgbClr val="000000"/>
                </a:solidFill>
                <a:latin typeface="Telegraf Bold"/>
              </a:rPr>
              <a:t>Economic Growth</a:t>
            </a:r>
          </a:p>
          <a:p>
            <a:pPr marL="1209032" indent="-403011" lvl="2">
              <a:lnSpc>
                <a:spcPts val="4003"/>
              </a:lnSpc>
              <a:buFont typeface="Arial"/>
              <a:buChar char="⚬"/>
            </a:pPr>
            <a:r>
              <a:rPr lang="en-US" sz="2799">
                <a:solidFill>
                  <a:srgbClr val="000000"/>
                </a:solidFill>
                <a:latin typeface="Telegraf"/>
              </a:rPr>
              <a:t>If a country's citizens consistently buy foreign products and services, domestic producers receive no revenue and are forced to lay off workers and reduce output.</a:t>
            </a:r>
          </a:p>
          <a:p>
            <a:pPr>
              <a:lnSpc>
                <a:spcPts val="4003"/>
              </a:lnSpc>
            </a:pP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10057" y="7219114"/>
            <a:ext cx="3067886" cy="3067886"/>
          </a:xfrm>
          <a:prstGeom prst="rect">
            <a:avLst/>
          </a:prstGeom>
        </p:spPr>
      </p:pic>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kJ2PascK_Rg"/>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1044576"/>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Current Account Deficit Consequences</a:t>
            </a:r>
          </a:p>
          <a:p>
            <a:pPr algn="ctr">
              <a:lnSpc>
                <a:spcPts val="2799"/>
              </a:lnSpc>
            </a:pPr>
          </a:p>
          <a:p>
            <a:pPr algn="ctr">
              <a:lnSpc>
                <a:spcPts val="2799"/>
              </a:lnSpc>
            </a:pPr>
            <a:r>
              <a:rPr lang="en-US" sz="1999">
                <a:solidFill>
                  <a:srgbClr val="000000"/>
                </a:solidFill>
                <a:latin typeface="Arimo"/>
              </a:rPr>
              <a:t>EconPlusDal</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55147" y="5993130"/>
            <a:ext cx="4777707" cy="4114800"/>
          </a:xfrm>
          <a:prstGeom prst="rect">
            <a:avLst/>
          </a:prstGeom>
        </p:spPr>
      </p:pic>
      <p:grpSp>
        <p:nvGrpSpPr>
          <p:cNvPr name="Group 3" id="3"/>
          <p:cNvGrpSpPr/>
          <p:nvPr/>
        </p:nvGrpSpPr>
        <p:grpSpPr>
          <a:xfrm rot="0">
            <a:off x="969289" y="2653486"/>
            <a:ext cx="16349422" cy="2803617"/>
            <a:chOff x="0" y="0"/>
            <a:chExt cx="21799229" cy="3738157"/>
          </a:xfrm>
        </p:grpSpPr>
        <p:sp>
          <p:nvSpPr>
            <p:cNvPr name="TextBox 4" id="4"/>
            <p:cNvSpPr txBox="true"/>
            <p:nvPr/>
          </p:nvSpPr>
          <p:spPr>
            <a:xfrm rot="0">
              <a:off x="0" y="-19050"/>
              <a:ext cx="21799229" cy="2979674"/>
            </a:xfrm>
            <a:prstGeom prst="rect">
              <a:avLst/>
            </a:prstGeom>
          </p:spPr>
          <p:txBody>
            <a:bodyPr anchor="t" rtlCol="false" tIns="0" lIns="0" bIns="0" rIns="0">
              <a:spAutoFit/>
            </a:bodyPr>
            <a:lstStyle/>
            <a:p>
              <a:pPr algn="ctr">
                <a:lnSpc>
                  <a:spcPts val="8856"/>
                </a:lnSpc>
              </a:pPr>
              <a:r>
                <a:rPr lang="en-US" sz="7200" spc="-359">
                  <a:solidFill>
                    <a:srgbClr val="000000"/>
                  </a:solidFill>
                  <a:latin typeface="League Spartan"/>
                </a:rPr>
                <a:t>Methods to Correct a Persistent Current Account Deficit</a:t>
              </a:r>
            </a:p>
          </p:txBody>
        </p:sp>
        <p:sp>
          <p:nvSpPr>
            <p:cNvPr name="TextBox 5" id="5"/>
            <p:cNvSpPr txBox="true"/>
            <p:nvPr/>
          </p:nvSpPr>
          <p:spPr>
            <a:xfrm rot="0">
              <a:off x="0" y="3147818"/>
              <a:ext cx="21799229" cy="590339"/>
            </a:xfrm>
            <a:prstGeom prst="rect">
              <a:avLst/>
            </a:prstGeom>
          </p:spPr>
          <p:txBody>
            <a:bodyPr anchor="t" rtlCol="false" tIns="0" lIns="0" bIns="0" rIns="0">
              <a:spAutoFit/>
            </a:bodyPr>
            <a:lstStyle/>
            <a:p>
              <a:pPr algn="ctr">
                <a:lnSpc>
                  <a:spcPts val="3672"/>
                </a:lnSpc>
              </a:pPr>
              <a:r>
                <a:rPr lang="en-US" sz="2824" spc="141">
                  <a:solidFill>
                    <a:srgbClr val="FF0000"/>
                  </a:solidFill>
                  <a:latin typeface="League Spartan"/>
                </a:rPr>
                <a:t>(HL ONLY)</a:t>
              </a: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836837" y="3852719"/>
            <a:ext cx="16481874" cy="6080888"/>
          </a:xfrm>
          <a:prstGeom prst="rect">
            <a:avLst/>
          </a:prstGeom>
        </p:spPr>
        <p:txBody>
          <a:bodyPr anchor="t" rtlCol="false" tIns="0" lIns="0" bIns="0" rIns="0">
            <a:spAutoFit/>
          </a:bodyPr>
          <a:lstStyle/>
          <a:p>
            <a:pPr>
              <a:lnSpc>
                <a:spcPts val="4003"/>
              </a:lnSpc>
            </a:pPr>
          </a:p>
          <a:p>
            <a:pPr marL="604516" indent="-302258" lvl="1">
              <a:lnSpc>
                <a:spcPts val="4003"/>
              </a:lnSpc>
              <a:buFont typeface="Arial"/>
              <a:buChar char="•"/>
            </a:pPr>
            <a:r>
              <a:rPr lang="en-US" sz="2799">
                <a:solidFill>
                  <a:srgbClr val="000000"/>
                </a:solidFill>
                <a:latin typeface="Telegraf Bold"/>
              </a:rPr>
              <a:t>Expenditure Switching</a:t>
            </a:r>
          </a:p>
          <a:p>
            <a:pPr marL="1209032" indent="-403011" lvl="2">
              <a:lnSpc>
                <a:spcPts val="4003"/>
              </a:lnSpc>
              <a:buFont typeface="Arial"/>
              <a:buChar char="⚬"/>
            </a:pPr>
            <a:r>
              <a:rPr lang="en-US" sz="2799">
                <a:solidFill>
                  <a:srgbClr val="000000"/>
                </a:solidFill>
                <a:latin typeface="Telegraf"/>
              </a:rPr>
              <a:t>The goal is to switch consumption from imports to domestic goods by the use of protectionist measures (tariff, quota, subsidy)</a:t>
            </a:r>
          </a:p>
          <a:p>
            <a:pPr marL="604516" indent="-302258" lvl="1">
              <a:lnSpc>
                <a:spcPts val="4003"/>
              </a:lnSpc>
              <a:buFont typeface="Arial"/>
              <a:buChar char="•"/>
            </a:pPr>
            <a:r>
              <a:rPr lang="en-US" sz="2799">
                <a:solidFill>
                  <a:srgbClr val="000000"/>
                </a:solidFill>
                <a:latin typeface="Telegraf Bold"/>
              </a:rPr>
              <a:t>Expenditure Reduction</a:t>
            </a:r>
          </a:p>
          <a:p>
            <a:pPr marL="1209032" indent="-403011" lvl="2">
              <a:lnSpc>
                <a:spcPts val="4003"/>
              </a:lnSpc>
              <a:buFont typeface="Arial"/>
              <a:buChar char="⚬"/>
            </a:pPr>
            <a:r>
              <a:rPr lang="en-US" sz="2799">
                <a:solidFill>
                  <a:srgbClr val="000000"/>
                </a:solidFill>
                <a:latin typeface="Telegraf"/>
              </a:rPr>
              <a:t>Attempting to slow down the economy, a government may use contractionary demand-side policies to reduce aggregate demand.</a:t>
            </a:r>
          </a:p>
          <a:p>
            <a:pPr marL="604516" indent="-302258" lvl="1">
              <a:lnSpc>
                <a:spcPts val="4003"/>
              </a:lnSpc>
              <a:buFont typeface="Arial"/>
              <a:buChar char="•"/>
            </a:pPr>
            <a:r>
              <a:rPr lang="en-US" sz="2799">
                <a:solidFill>
                  <a:srgbClr val="000000"/>
                </a:solidFill>
                <a:latin typeface="Telegraf Bold"/>
              </a:rPr>
              <a:t>Supply-Side Policies</a:t>
            </a:r>
          </a:p>
          <a:p>
            <a:pPr marL="1209032" indent="-403011" lvl="2">
              <a:lnSpc>
                <a:spcPts val="4003"/>
              </a:lnSpc>
              <a:buFont typeface="Arial"/>
              <a:buChar char="⚬"/>
            </a:pPr>
            <a:r>
              <a:rPr lang="en-US" sz="2799">
                <a:solidFill>
                  <a:srgbClr val="000000"/>
                </a:solidFill>
                <a:latin typeface="Telegraf"/>
              </a:rPr>
              <a:t>If domestic producers are simply uncompetitive or not innovative enough to compete in international markets, supply-side policies should be able to help with a focus on production, efficiency, and R&amp;D.</a:t>
            </a:r>
          </a:p>
          <a:p>
            <a:pPr>
              <a:lnSpc>
                <a:spcPts val="400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835448" y="1476522"/>
            <a:ext cx="2617104" cy="3138955"/>
          </a:xfrm>
          <a:prstGeom prst="rect">
            <a:avLst/>
          </a:prstGeom>
        </p:spPr>
      </p:pic>
      <p:grpSp>
        <p:nvGrpSpPr>
          <p:cNvPr name="Group 4" id="4"/>
          <p:cNvGrpSpPr/>
          <p:nvPr/>
        </p:nvGrpSpPr>
        <p:grpSpPr>
          <a:xfrm rot="0">
            <a:off x="969289" y="548241"/>
            <a:ext cx="16349422" cy="1357849"/>
            <a:chOff x="0" y="0"/>
            <a:chExt cx="21799229" cy="1810466"/>
          </a:xfrm>
        </p:grpSpPr>
        <p:sp>
          <p:nvSpPr>
            <p:cNvPr name="TextBox 5" id="5"/>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Methods to Correct a Current Account Deficit</a:t>
              </a:r>
            </a:p>
          </p:txBody>
        </p:sp>
        <p:sp>
          <p:nvSpPr>
            <p:cNvPr name="TextBox 6" id="6"/>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535569" y="5671523"/>
            <a:ext cx="5216862" cy="4114800"/>
          </a:xfrm>
          <a:prstGeom prst="rect">
            <a:avLst/>
          </a:prstGeom>
        </p:spPr>
      </p:pic>
      <p:grpSp>
        <p:nvGrpSpPr>
          <p:cNvPr name="Group 3" id="3"/>
          <p:cNvGrpSpPr/>
          <p:nvPr/>
        </p:nvGrpSpPr>
        <p:grpSpPr>
          <a:xfrm rot="0">
            <a:off x="969289" y="2653486"/>
            <a:ext cx="16349422" cy="2803617"/>
            <a:chOff x="0" y="0"/>
            <a:chExt cx="21799229" cy="3738157"/>
          </a:xfrm>
        </p:grpSpPr>
        <p:sp>
          <p:nvSpPr>
            <p:cNvPr name="TextBox 4" id="4"/>
            <p:cNvSpPr txBox="true"/>
            <p:nvPr/>
          </p:nvSpPr>
          <p:spPr>
            <a:xfrm rot="0">
              <a:off x="0" y="-19050"/>
              <a:ext cx="21799229" cy="2979674"/>
            </a:xfrm>
            <a:prstGeom prst="rect">
              <a:avLst/>
            </a:prstGeom>
          </p:spPr>
          <p:txBody>
            <a:bodyPr anchor="t" rtlCol="false" tIns="0" lIns="0" bIns="0" rIns="0">
              <a:spAutoFit/>
            </a:bodyPr>
            <a:lstStyle/>
            <a:p>
              <a:pPr algn="ctr">
                <a:lnSpc>
                  <a:spcPts val="8856"/>
                </a:lnSpc>
              </a:pPr>
              <a:r>
                <a:rPr lang="en-US" sz="7200" spc="-359">
                  <a:solidFill>
                    <a:srgbClr val="000000"/>
                  </a:solidFill>
                  <a:latin typeface="League Spartan"/>
                </a:rPr>
                <a:t>Effectiveness of Methods to Correct a Current Account Deficit</a:t>
              </a:r>
            </a:p>
          </p:txBody>
        </p:sp>
        <p:sp>
          <p:nvSpPr>
            <p:cNvPr name="TextBox 5" id="5"/>
            <p:cNvSpPr txBox="true"/>
            <p:nvPr/>
          </p:nvSpPr>
          <p:spPr>
            <a:xfrm rot="0">
              <a:off x="0" y="3147818"/>
              <a:ext cx="21799229" cy="590339"/>
            </a:xfrm>
            <a:prstGeom prst="rect">
              <a:avLst/>
            </a:prstGeom>
          </p:spPr>
          <p:txBody>
            <a:bodyPr anchor="t" rtlCol="false" tIns="0" lIns="0" bIns="0" rIns="0">
              <a:spAutoFit/>
            </a:bodyPr>
            <a:lstStyle/>
            <a:p>
              <a:pPr algn="ctr">
                <a:lnSpc>
                  <a:spcPts val="3672"/>
                </a:lnSpc>
              </a:pPr>
              <a:r>
                <a:rPr lang="en-US" sz="2824" spc="141">
                  <a:solidFill>
                    <a:srgbClr val="FF0000"/>
                  </a:solidFill>
                  <a:latin typeface="League Spartan"/>
                </a:rPr>
                <a:t>(HL ONLY)</a:t>
              </a: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969289" y="548241"/>
            <a:ext cx="16349422" cy="1357849"/>
            <a:chOff x="0" y="0"/>
            <a:chExt cx="21799229" cy="1810466"/>
          </a:xfrm>
        </p:grpSpPr>
        <p:sp>
          <p:nvSpPr>
            <p:cNvPr name="TextBox 3" id="3"/>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Effectiveness of Measures</a:t>
              </a:r>
            </a:p>
          </p:txBody>
        </p:sp>
        <p:sp>
          <p:nvSpPr>
            <p:cNvPr name="TextBox 4" id="4"/>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903063" y="1801315"/>
            <a:ext cx="16481874" cy="5071238"/>
          </a:xfrm>
          <a:prstGeom prst="rect">
            <a:avLst/>
          </a:prstGeom>
        </p:spPr>
        <p:txBody>
          <a:bodyPr anchor="t" rtlCol="false" tIns="0" lIns="0" bIns="0" rIns="0">
            <a:spAutoFit/>
          </a:bodyPr>
          <a:lstStyle/>
          <a:p>
            <a:pPr>
              <a:lnSpc>
                <a:spcPts val="4003"/>
              </a:lnSpc>
            </a:pPr>
          </a:p>
          <a:p>
            <a:pPr>
              <a:lnSpc>
                <a:spcPts val="4003"/>
              </a:lnSpc>
            </a:pPr>
            <a:r>
              <a:rPr lang="en-US" sz="2799">
                <a:solidFill>
                  <a:srgbClr val="000000"/>
                </a:solidFill>
                <a:latin typeface="Telegraf Bold"/>
              </a:rPr>
              <a:t>Expenditure Switching</a:t>
            </a:r>
          </a:p>
          <a:p>
            <a:pPr>
              <a:lnSpc>
                <a:spcPts val="4003"/>
              </a:lnSpc>
            </a:pPr>
            <a:r>
              <a:rPr lang="en-US" sz="2799">
                <a:solidFill>
                  <a:srgbClr val="000000"/>
                </a:solidFill>
                <a:latin typeface="Telegraf"/>
              </a:rPr>
              <a:t>As this method deals with protectionist measures, the primary factor in the effectiveness will be the elasticity of the good on which the tariff or quota is placed. In order for it to be effective, a country must be able to produce the good domestically. </a:t>
            </a:r>
          </a:p>
          <a:p>
            <a:pPr>
              <a:lnSpc>
                <a:spcPts val="4003"/>
              </a:lnSpc>
            </a:pPr>
          </a:p>
          <a:p>
            <a:pPr>
              <a:lnSpc>
                <a:spcPts val="4003"/>
              </a:lnSpc>
            </a:pPr>
            <a:r>
              <a:rPr lang="en-US" sz="2799">
                <a:solidFill>
                  <a:srgbClr val="000000"/>
                </a:solidFill>
                <a:latin typeface="Telegraf"/>
              </a:rPr>
              <a:t>For example, if Cambodia were to place a tariff on electronic semiconductor chips it would not be effective as Cambodia is unable to produce them domestically due to lack of appropriate technology. </a:t>
            </a:r>
          </a:p>
          <a:p>
            <a:pPr>
              <a:lnSpc>
                <a:spcPts val="4003"/>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81823" y="3977631"/>
            <a:ext cx="1420783" cy="71039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583358" y="3788724"/>
            <a:ext cx="1121283" cy="1121283"/>
          </a:xfrm>
          <a:prstGeom prst="rect">
            <a:avLst/>
          </a:prstGeom>
        </p:spPr>
      </p:pic>
      <p:sp>
        <p:nvSpPr>
          <p:cNvPr name="TextBox 4" id="4"/>
          <p:cNvSpPr txBox="true"/>
          <p:nvPr/>
        </p:nvSpPr>
        <p:spPr>
          <a:xfrm rot="0">
            <a:off x="9097680" y="3379946"/>
            <a:ext cx="6078989"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Capital Account</a:t>
            </a:r>
          </a:p>
        </p:txBody>
      </p:sp>
      <p:sp>
        <p:nvSpPr>
          <p:cNvPr name="TextBox 5" id="5"/>
          <p:cNvSpPr txBox="true"/>
          <p:nvPr/>
        </p:nvSpPr>
        <p:spPr>
          <a:xfrm rot="0">
            <a:off x="9097680" y="4099465"/>
            <a:ext cx="6078989"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Financial Account</a:t>
            </a: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710243" y="3938674"/>
            <a:ext cx="1420783" cy="710392"/>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281118" y="6172200"/>
            <a:ext cx="3725764" cy="4114800"/>
          </a:xfrm>
          <a:prstGeom prst="rect">
            <a:avLst/>
          </a:prstGeom>
        </p:spPr>
      </p:pic>
      <p:sp>
        <p:nvSpPr>
          <p:cNvPr name="TextBox 8" id="8"/>
          <p:cNvSpPr txBox="true"/>
          <p:nvPr/>
        </p:nvSpPr>
        <p:spPr>
          <a:xfrm rot="0">
            <a:off x="3338761" y="3795201"/>
            <a:ext cx="6078989"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Current Account</a:t>
            </a:r>
          </a:p>
        </p:txBody>
      </p:sp>
      <p:grpSp>
        <p:nvGrpSpPr>
          <p:cNvPr name="Group 9" id="9"/>
          <p:cNvGrpSpPr/>
          <p:nvPr/>
        </p:nvGrpSpPr>
        <p:grpSpPr>
          <a:xfrm rot="0">
            <a:off x="1028700" y="224363"/>
            <a:ext cx="16349422" cy="1608674"/>
            <a:chOff x="0" y="0"/>
            <a:chExt cx="21799229" cy="2144899"/>
          </a:xfrm>
        </p:grpSpPr>
        <p:sp>
          <p:nvSpPr>
            <p:cNvPr name="TextBox 10" id="10"/>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Main Components</a:t>
              </a:r>
            </a:p>
          </p:txBody>
        </p:sp>
        <p:sp>
          <p:nvSpPr>
            <p:cNvPr name="TextBox 11" id="11"/>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2" id="12"/>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3" id="13"/>
          <p:cNvSpPr txBox="true"/>
          <p:nvPr/>
        </p:nvSpPr>
        <p:spPr>
          <a:xfrm rot="0">
            <a:off x="0" y="3778663"/>
            <a:ext cx="1595687"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BOP</a:t>
            </a:r>
          </a:p>
        </p:txBody>
      </p:sp>
      <p:sp>
        <p:nvSpPr>
          <p:cNvPr name="TextBox 14" id="14"/>
          <p:cNvSpPr txBox="true"/>
          <p:nvPr/>
        </p:nvSpPr>
        <p:spPr>
          <a:xfrm rot="0">
            <a:off x="16461457" y="3739705"/>
            <a:ext cx="1595687"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0</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448245" y="3306329"/>
            <a:ext cx="8623182" cy="6980671"/>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true" flipV="false" rot="0">
            <a:off x="9144000" y="7233753"/>
            <a:ext cx="1815330" cy="934895"/>
          </a:xfrm>
          <a:prstGeom prst="rect">
            <a:avLst/>
          </a:prstGeom>
        </p:spPr>
      </p:pic>
      <p:grpSp>
        <p:nvGrpSpPr>
          <p:cNvPr name="Group 4" id="4"/>
          <p:cNvGrpSpPr/>
          <p:nvPr/>
        </p:nvGrpSpPr>
        <p:grpSpPr>
          <a:xfrm rot="0">
            <a:off x="969289" y="548241"/>
            <a:ext cx="16349422" cy="1357849"/>
            <a:chOff x="0" y="0"/>
            <a:chExt cx="21799229" cy="1810466"/>
          </a:xfrm>
        </p:grpSpPr>
        <p:sp>
          <p:nvSpPr>
            <p:cNvPr name="TextBox 5" id="5"/>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Effectiveness of Measures</a:t>
              </a:r>
            </a:p>
          </p:txBody>
        </p:sp>
        <p:sp>
          <p:nvSpPr>
            <p:cNvPr name="TextBox 6" id="6"/>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836837" y="1315658"/>
            <a:ext cx="16481874" cy="2547113"/>
          </a:xfrm>
          <a:prstGeom prst="rect">
            <a:avLst/>
          </a:prstGeom>
        </p:spPr>
        <p:txBody>
          <a:bodyPr anchor="t" rtlCol="false" tIns="0" lIns="0" bIns="0" rIns="0">
            <a:spAutoFit/>
          </a:bodyPr>
          <a:lstStyle/>
          <a:p>
            <a:pPr>
              <a:lnSpc>
                <a:spcPts val="4003"/>
              </a:lnSpc>
            </a:pPr>
          </a:p>
          <a:p>
            <a:pPr>
              <a:lnSpc>
                <a:spcPts val="4003"/>
              </a:lnSpc>
            </a:pPr>
            <a:r>
              <a:rPr lang="en-US" sz="2799">
                <a:solidFill>
                  <a:srgbClr val="000000"/>
                </a:solidFill>
                <a:latin typeface="Telegraf Bold"/>
              </a:rPr>
              <a:t>Expenditure Reduction</a:t>
            </a:r>
          </a:p>
          <a:p>
            <a:pPr>
              <a:lnSpc>
                <a:spcPts val="4003"/>
              </a:lnSpc>
            </a:pPr>
            <a:r>
              <a:rPr lang="en-US" sz="2799">
                <a:solidFill>
                  <a:srgbClr val="000000"/>
                </a:solidFill>
                <a:latin typeface="Telegraf"/>
              </a:rPr>
              <a:t>Contractionary Demand-side policies do have the ability to correct a CA deficit. However, too much contractionary policies can lead to a recession and drastic fall in real GDP.</a:t>
            </a:r>
          </a:p>
          <a:p>
            <a:pPr>
              <a:lnSpc>
                <a:spcPts val="4003"/>
              </a:lnSpc>
            </a:pPr>
          </a:p>
        </p:txBody>
      </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true" flipV="false" rot="0">
            <a:off x="10959330" y="6562941"/>
            <a:ext cx="907665" cy="467448"/>
          </a:xfrm>
          <a:prstGeom prst="rect">
            <a:avLst/>
          </a:prstGeom>
        </p:spPr>
      </p:pic>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711939" y="4284761"/>
            <a:ext cx="6731671" cy="5823169"/>
          </a:xfrm>
          <a:prstGeom prst="rect">
            <a:avLst/>
          </a:prstGeom>
        </p:spPr>
      </p:pic>
      <p:grpSp>
        <p:nvGrpSpPr>
          <p:cNvPr name="Group 3" id="3"/>
          <p:cNvGrpSpPr/>
          <p:nvPr/>
        </p:nvGrpSpPr>
        <p:grpSpPr>
          <a:xfrm rot="0">
            <a:off x="969289" y="548241"/>
            <a:ext cx="16349422" cy="1357849"/>
            <a:chOff x="0" y="0"/>
            <a:chExt cx="21799229" cy="1810466"/>
          </a:xfrm>
        </p:grpSpPr>
        <p:sp>
          <p:nvSpPr>
            <p:cNvPr name="TextBox 4" id="4"/>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Effectiveness of Measures</a:t>
              </a:r>
            </a:p>
          </p:txBody>
        </p:sp>
        <p:sp>
          <p:nvSpPr>
            <p:cNvPr name="TextBox 5" id="5"/>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836837" y="1315658"/>
            <a:ext cx="16481874" cy="3051938"/>
          </a:xfrm>
          <a:prstGeom prst="rect">
            <a:avLst/>
          </a:prstGeom>
        </p:spPr>
        <p:txBody>
          <a:bodyPr anchor="t" rtlCol="false" tIns="0" lIns="0" bIns="0" rIns="0">
            <a:spAutoFit/>
          </a:bodyPr>
          <a:lstStyle/>
          <a:p>
            <a:pPr>
              <a:lnSpc>
                <a:spcPts val="4003"/>
              </a:lnSpc>
            </a:pPr>
          </a:p>
          <a:p>
            <a:pPr>
              <a:lnSpc>
                <a:spcPts val="4003"/>
              </a:lnSpc>
            </a:pPr>
            <a:r>
              <a:rPr lang="en-US" sz="2799">
                <a:solidFill>
                  <a:srgbClr val="000000"/>
                </a:solidFill>
                <a:latin typeface="Telegraf Bold"/>
              </a:rPr>
              <a:t>Supply-Side Policies</a:t>
            </a:r>
          </a:p>
          <a:p>
            <a:pPr>
              <a:lnSpc>
                <a:spcPts val="4003"/>
              </a:lnSpc>
            </a:pPr>
            <a:r>
              <a:rPr lang="en-US" sz="2799">
                <a:solidFill>
                  <a:srgbClr val="000000"/>
                </a:solidFill>
                <a:latin typeface="Telegraf"/>
              </a:rPr>
              <a:t>Both expenditure switching and reducing policies don't address the direct issue of why consumers prefer foreign imports over domestic goods. A government may chose to enact SS policies designed to increase efficiency and competition to create better goods and increase export demand.</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kJ2PascK_Rg"/>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1749426"/>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Balance of Payments - Policies to Correct Current Account Imbalances | Economics Revision</a:t>
            </a:r>
          </a:p>
          <a:p>
            <a:pPr algn="ctr">
              <a:lnSpc>
                <a:spcPts val="2799"/>
              </a:lnSpc>
            </a:pPr>
          </a:p>
          <a:p>
            <a:pPr algn="ctr">
              <a:lnSpc>
                <a:spcPts val="2799"/>
              </a:lnSpc>
            </a:pPr>
          </a:p>
          <a:p>
            <a:pPr algn="ctr">
              <a:lnSpc>
                <a:spcPts val="2799"/>
              </a:lnSpc>
            </a:pPr>
            <a:r>
              <a:rPr lang="en-US" sz="1999">
                <a:solidFill>
                  <a:srgbClr val="000000"/>
                </a:solidFill>
                <a:latin typeface="Arimo"/>
              </a:rPr>
              <a:t>tutor2u</a:t>
            </a:r>
          </a:p>
        </p:txBody>
      </p:sp>
    </p:spTree>
  </p:cSld>
  <p:clrMapOvr>
    <a:masterClrMapping/>
  </p:clrMapOvr>
</p:sld>
</file>

<file path=ppt/slides/slide33.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969289" y="2653486"/>
            <a:ext cx="16349422" cy="2803617"/>
            <a:chOff x="0" y="0"/>
            <a:chExt cx="21799229" cy="3738157"/>
          </a:xfrm>
        </p:grpSpPr>
        <p:sp>
          <p:nvSpPr>
            <p:cNvPr name="TextBox 3" id="3"/>
            <p:cNvSpPr txBox="true"/>
            <p:nvPr/>
          </p:nvSpPr>
          <p:spPr>
            <a:xfrm rot="0">
              <a:off x="0" y="-19050"/>
              <a:ext cx="21799229" cy="2979674"/>
            </a:xfrm>
            <a:prstGeom prst="rect">
              <a:avLst/>
            </a:prstGeom>
          </p:spPr>
          <p:txBody>
            <a:bodyPr anchor="t" rtlCol="false" tIns="0" lIns="0" bIns="0" rIns="0">
              <a:spAutoFit/>
            </a:bodyPr>
            <a:lstStyle/>
            <a:p>
              <a:pPr algn="ctr">
                <a:lnSpc>
                  <a:spcPts val="8856"/>
                </a:lnSpc>
              </a:pPr>
              <a:r>
                <a:rPr lang="en-US" sz="7200" spc="-359">
                  <a:solidFill>
                    <a:srgbClr val="000000"/>
                  </a:solidFill>
                  <a:latin typeface="League Spartan"/>
                </a:rPr>
                <a:t>The Marshall-Lerner Condition &amp; </a:t>
              </a:r>
            </a:p>
            <a:p>
              <a:pPr algn="ctr">
                <a:lnSpc>
                  <a:spcPts val="8856"/>
                </a:lnSpc>
              </a:pPr>
              <a:r>
                <a:rPr lang="en-US" sz="7200" spc="-359">
                  <a:solidFill>
                    <a:srgbClr val="000000"/>
                  </a:solidFill>
                  <a:latin typeface="League Spartan"/>
                </a:rPr>
                <a:t>The J-Curve</a:t>
              </a:r>
            </a:p>
          </p:txBody>
        </p:sp>
        <p:sp>
          <p:nvSpPr>
            <p:cNvPr name="TextBox 4" id="4"/>
            <p:cNvSpPr txBox="true"/>
            <p:nvPr/>
          </p:nvSpPr>
          <p:spPr>
            <a:xfrm rot="0">
              <a:off x="0" y="3147818"/>
              <a:ext cx="21799229" cy="590339"/>
            </a:xfrm>
            <a:prstGeom prst="rect">
              <a:avLst/>
            </a:prstGeom>
          </p:spPr>
          <p:txBody>
            <a:bodyPr anchor="t" rtlCol="false" tIns="0" lIns="0" bIns="0" rIns="0">
              <a:spAutoFit/>
            </a:bodyPr>
            <a:lstStyle/>
            <a:p>
              <a:pPr algn="ctr">
                <a:lnSpc>
                  <a:spcPts val="3672"/>
                </a:lnSpc>
              </a:pPr>
              <a:r>
                <a:rPr lang="en-US" sz="2824" spc="141">
                  <a:solidFill>
                    <a:srgbClr val="FF0000"/>
                  </a:solidFill>
                  <a:latin typeface="League Spartan"/>
                </a:rPr>
                <a:t>(HL ONLY)</a:t>
              </a: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807527" y="4730998"/>
            <a:ext cx="2791768" cy="3804794"/>
          </a:xfrm>
          <a:prstGeom prst="rect">
            <a:avLst/>
          </a:prstGeom>
        </p:spPr>
      </p:pic>
      <p:sp>
        <p:nvSpPr>
          <p:cNvPr name="TextBox 3" id="3"/>
          <p:cNvSpPr txBox="true"/>
          <p:nvPr/>
        </p:nvSpPr>
        <p:spPr>
          <a:xfrm rot="0">
            <a:off x="962474" y="1518712"/>
            <a:ext cx="16481874" cy="361521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Marshall-Lerner Condition</a:t>
            </a:r>
          </a:p>
          <a:p>
            <a:pPr algn="ctr">
              <a:lnSpc>
                <a:spcPts val="5449"/>
              </a:lnSpc>
            </a:pPr>
            <a:r>
              <a:rPr lang="en-US" sz="3150">
                <a:solidFill>
                  <a:srgbClr val="000000"/>
                </a:solidFill>
                <a:latin typeface="Telegraf"/>
              </a:rPr>
              <a:t>A condition stating that depreciation or devaluation of a currency will lead to an improvement in the current account balance if the sum of the price elasticity of demand for exports plus the price elasticity of demand for imports is greater than one.</a:t>
            </a:r>
          </a:p>
          <a:p>
            <a:pPr algn="ctr">
              <a:lnSpc>
                <a:spcPts val="5449"/>
              </a:lnSpc>
            </a:pP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62474" y="8492871"/>
            <a:ext cx="16481874" cy="1431289"/>
          </a:xfrm>
          <a:prstGeom prst="rect">
            <a:avLst/>
          </a:prstGeom>
        </p:spPr>
        <p:txBody>
          <a:bodyPr anchor="t" rtlCol="false" tIns="0" lIns="0" bIns="0" rIns="0">
            <a:spAutoFit/>
          </a:bodyPr>
          <a:lstStyle/>
          <a:p>
            <a:pPr algn="ctr">
              <a:lnSpc>
                <a:spcPts val="5830"/>
              </a:lnSpc>
            </a:pPr>
            <a:r>
              <a:rPr lang="en-US" sz="2750">
                <a:solidFill>
                  <a:srgbClr val="000000"/>
                </a:solidFill>
                <a:latin typeface="Telegraf"/>
              </a:rPr>
              <a:t>Essentially, if the demand of exports and imports are elastic, it's easy to decrease consumer demand for foreign goods and the current account deficit will correct itself and collect a surplus.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3086100"/>
            <a:ext cx="4114800" cy="4114800"/>
          </a:xfrm>
          <a:prstGeom prst="rect">
            <a:avLst/>
          </a:prstGeom>
        </p:spPr>
      </p:pic>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Its All About Elasticity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1028700" y="1282384"/>
            <a:ext cx="16481874" cy="1431289"/>
          </a:xfrm>
          <a:prstGeom prst="rect">
            <a:avLst/>
          </a:prstGeom>
        </p:spPr>
        <p:txBody>
          <a:bodyPr anchor="t" rtlCol="false" tIns="0" lIns="0" bIns="0" rIns="0">
            <a:spAutoFit/>
          </a:bodyPr>
          <a:lstStyle/>
          <a:p>
            <a:pPr algn="ctr">
              <a:lnSpc>
                <a:spcPts val="5830"/>
              </a:lnSpc>
            </a:pPr>
            <a:r>
              <a:rPr lang="en-US" sz="2750">
                <a:solidFill>
                  <a:srgbClr val="000000"/>
                </a:solidFill>
                <a:latin typeface="Telegraf"/>
              </a:rPr>
              <a:t>Essentially, if the demand of exports and imports are elastic, it's easy to decrease consumer demand for foreign goods and the current account deficit will correct itself and collect a surplus.</a:t>
            </a:r>
          </a:p>
        </p:txBody>
      </p:sp>
      <p:sp>
        <p:nvSpPr>
          <p:cNvPr name="TextBox 8" id="8"/>
          <p:cNvSpPr txBox="true"/>
          <p:nvPr/>
        </p:nvSpPr>
        <p:spPr>
          <a:xfrm rot="0">
            <a:off x="1028700" y="7631890"/>
            <a:ext cx="16481874" cy="1431289"/>
          </a:xfrm>
          <a:prstGeom prst="rect">
            <a:avLst/>
          </a:prstGeom>
        </p:spPr>
        <p:txBody>
          <a:bodyPr anchor="t" rtlCol="false" tIns="0" lIns="0" bIns="0" rIns="0">
            <a:spAutoFit/>
          </a:bodyPr>
          <a:lstStyle/>
          <a:p>
            <a:pPr algn="ctr">
              <a:lnSpc>
                <a:spcPts val="5830"/>
              </a:lnSpc>
            </a:pPr>
            <a:r>
              <a:rPr lang="en-US" sz="2750">
                <a:solidFill>
                  <a:srgbClr val="000000"/>
                </a:solidFill>
                <a:latin typeface="Telegraf"/>
              </a:rPr>
              <a:t>The same is true for the opposite. If the demand for exports and imports is inelastic, a current account deficit may continue to worsen and further depreciate currency.</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793831" y="4459166"/>
            <a:ext cx="2700338" cy="4114800"/>
          </a:xfrm>
          <a:prstGeom prst="rect">
            <a:avLst/>
          </a:prstGeom>
        </p:spPr>
      </p:pic>
      <p:sp>
        <p:nvSpPr>
          <p:cNvPr name="TextBox 3" id="3"/>
          <p:cNvSpPr txBox="true"/>
          <p:nvPr/>
        </p:nvSpPr>
        <p:spPr>
          <a:xfrm rot="0">
            <a:off x="962474" y="1518712"/>
            <a:ext cx="16481874" cy="309543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The J-Curve Effect</a:t>
            </a:r>
          </a:p>
          <a:p>
            <a:pPr algn="ctr">
              <a:lnSpc>
                <a:spcPts val="4275"/>
              </a:lnSpc>
            </a:pPr>
            <a:r>
              <a:rPr lang="en-US" sz="2850">
                <a:solidFill>
                  <a:srgbClr val="000000"/>
                </a:solidFill>
                <a:latin typeface="Telegraf"/>
              </a:rPr>
              <a:t>Following devaluation or a sharp depreciation,</a:t>
            </a:r>
            <a:r>
              <a:rPr lang="en-US" sz="2850">
                <a:solidFill>
                  <a:srgbClr val="000000"/>
                </a:solidFill>
                <a:latin typeface="Telegraf Bold"/>
              </a:rPr>
              <a:t> </a:t>
            </a:r>
            <a:r>
              <a:rPr lang="en-US" sz="2850">
                <a:solidFill>
                  <a:srgbClr val="000000"/>
                </a:solidFill>
                <a:latin typeface="Telegraf"/>
              </a:rPr>
              <a:t>a trade deficit will typically widen before it starts improving thus tracing the letter “J” if plotted against time, because the Marshall-Lerner condition is satisfied only after a period of several months following the decrease value of the currency.</a:t>
            </a:r>
          </a:p>
          <a:p>
            <a:pPr algn="ctr">
              <a:lnSpc>
                <a:spcPts val="4275"/>
              </a:lnSpc>
            </a:pP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62474" y="8766493"/>
            <a:ext cx="16481874" cy="697864"/>
          </a:xfrm>
          <a:prstGeom prst="rect">
            <a:avLst/>
          </a:prstGeom>
        </p:spPr>
        <p:txBody>
          <a:bodyPr anchor="t" rtlCol="false" tIns="0" lIns="0" bIns="0" rIns="0">
            <a:spAutoFit/>
          </a:bodyPr>
          <a:lstStyle/>
          <a:p>
            <a:pPr algn="ctr">
              <a:lnSpc>
                <a:spcPts val="5830"/>
              </a:lnSpc>
            </a:pPr>
            <a:r>
              <a:rPr lang="en-US" sz="2750">
                <a:solidFill>
                  <a:srgbClr val="000000"/>
                </a:solidFill>
                <a:latin typeface="Telegraf"/>
              </a:rPr>
              <a:t>In simple terms, it takes time for a current account adjustment to take place.</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597013" y="1334778"/>
            <a:ext cx="9990208" cy="8276727"/>
          </a:xfrm>
          <a:prstGeom prst="rect">
            <a:avLst/>
          </a:prstGeom>
        </p:spPr>
      </p:pic>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Diagram</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62474" y="9325755"/>
            <a:ext cx="16481874" cy="697864"/>
          </a:xfrm>
          <a:prstGeom prst="rect">
            <a:avLst/>
          </a:prstGeom>
        </p:spPr>
        <p:txBody>
          <a:bodyPr anchor="t" rtlCol="false" tIns="0" lIns="0" bIns="0" rIns="0">
            <a:spAutoFit/>
          </a:bodyPr>
          <a:lstStyle/>
          <a:p>
            <a:pPr algn="ctr">
              <a:lnSpc>
                <a:spcPts val="5830"/>
              </a:lnSpc>
            </a:pPr>
            <a:r>
              <a:rPr lang="en-US" sz="2750">
                <a:solidFill>
                  <a:srgbClr val="000000"/>
                </a:solidFill>
                <a:latin typeface="Telegraf"/>
              </a:rPr>
              <a:t>It takes time for consumers to adjust to new prices.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1444" y="6082665"/>
            <a:ext cx="4125113" cy="4114800"/>
          </a:xfrm>
          <a:prstGeom prst="rect">
            <a:avLst/>
          </a:prstGeom>
        </p:spPr>
      </p:pic>
      <p:grpSp>
        <p:nvGrpSpPr>
          <p:cNvPr name="Group 3" id="3"/>
          <p:cNvGrpSpPr/>
          <p:nvPr/>
        </p:nvGrpSpPr>
        <p:grpSpPr>
          <a:xfrm rot="0">
            <a:off x="969289" y="2653486"/>
            <a:ext cx="16349422" cy="2803617"/>
            <a:chOff x="0" y="0"/>
            <a:chExt cx="21799229" cy="3738157"/>
          </a:xfrm>
        </p:grpSpPr>
        <p:sp>
          <p:nvSpPr>
            <p:cNvPr name="TextBox 4" id="4"/>
            <p:cNvSpPr txBox="true"/>
            <p:nvPr/>
          </p:nvSpPr>
          <p:spPr>
            <a:xfrm rot="0">
              <a:off x="0" y="-19050"/>
              <a:ext cx="21799229" cy="2979674"/>
            </a:xfrm>
            <a:prstGeom prst="rect">
              <a:avLst/>
            </a:prstGeom>
          </p:spPr>
          <p:txBody>
            <a:bodyPr anchor="t" rtlCol="false" tIns="0" lIns="0" bIns="0" rIns="0">
              <a:spAutoFit/>
            </a:bodyPr>
            <a:lstStyle/>
            <a:p>
              <a:pPr algn="ctr">
                <a:lnSpc>
                  <a:spcPts val="8856"/>
                </a:lnSpc>
              </a:pPr>
              <a:r>
                <a:rPr lang="en-US" sz="7200" spc="-359">
                  <a:solidFill>
                    <a:srgbClr val="000000"/>
                  </a:solidFill>
                  <a:latin typeface="League Spartan"/>
                </a:rPr>
                <a:t>Implications of a Consistent Current Account Surplus</a:t>
              </a:r>
            </a:p>
          </p:txBody>
        </p:sp>
        <p:sp>
          <p:nvSpPr>
            <p:cNvPr name="TextBox 5" id="5"/>
            <p:cNvSpPr txBox="true"/>
            <p:nvPr/>
          </p:nvSpPr>
          <p:spPr>
            <a:xfrm rot="0">
              <a:off x="0" y="3147818"/>
              <a:ext cx="21799229" cy="590339"/>
            </a:xfrm>
            <a:prstGeom prst="rect">
              <a:avLst/>
            </a:prstGeom>
          </p:spPr>
          <p:txBody>
            <a:bodyPr anchor="t" rtlCol="false" tIns="0" lIns="0" bIns="0" rIns="0">
              <a:spAutoFit/>
            </a:bodyPr>
            <a:lstStyle/>
            <a:p>
              <a:pPr algn="ctr">
                <a:lnSpc>
                  <a:spcPts val="3672"/>
                </a:lnSpc>
              </a:pPr>
              <a:r>
                <a:rPr lang="en-US" sz="2824" spc="141">
                  <a:solidFill>
                    <a:srgbClr val="FF0000"/>
                  </a:solidFill>
                  <a:latin typeface="League Spartan"/>
                </a:rPr>
                <a:t>(HL ONLY)</a:t>
              </a: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3037205"/>
            <a:ext cx="16481874" cy="4145915"/>
          </a:xfrm>
          <a:prstGeom prst="rect">
            <a:avLst/>
          </a:prstGeom>
        </p:spPr>
        <p:txBody>
          <a:bodyPr anchor="t" rtlCol="false" tIns="0" lIns="0" bIns="0" rIns="0">
            <a:spAutoFit/>
          </a:bodyPr>
          <a:lstStyle/>
          <a:p>
            <a:pPr>
              <a:lnSpc>
                <a:spcPts val="3639"/>
              </a:lnSpc>
            </a:pPr>
            <a:r>
              <a:rPr lang="en-US" sz="2799">
                <a:solidFill>
                  <a:srgbClr val="000000"/>
                </a:solidFill>
                <a:latin typeface="Telegraf Bold"/>
              </a:rPr>
              <a:t>Domestic Consumption and Investment</a:t>
            </a:r>
          </a:p>
          <a:p>
            <a:pPr marL="1209032" indent="-403011" lvl="2">
              <a:lnSpc>
                <a:spcPts val="3639"/>
              </a:lnSpc>
              <a:buFont typeface="Arial"/>
              <a:buChar char="⚬"/>
            </a:pPr>
            <a:r>
              <a:rPr lang="en-US" sz="2799">
                <a:solidFill>
                  <a:srgbClr val="000000"/>
                </a:solidFill>
                <a:latin typeface="Telegraf"/>
              </a:rPr>
              <a:t> During a recession, consumers may import less or exports may be more attractive.</a:t>
            </a:r>
          </a:p>
          <a:p>
            <a:pPr>
              <a:lnSpc>
                <a:spcPts val="3639"/>
              </a:lnSpc>
            </a:pPr>
          </a:p>
          <a:p>
            <a:pPr>
              <a:lnSpc>
                <a:spcPts val="3639"/>
              </a:lnSpc>
            </a:pPr>
            <a:r>
              <a:rPr lang="en-US" sz="2799">
                <a:solidFill>
                  <a:srgbClr val="000000"/>
                </a:solidFill>
                <a:latin typeface="Telegraf Bold"/>
              </a:rPr>
              <a:t>Exchange</a:t>
            </a:r>
            <a:r>
              <a:rPr lang="en-US" sz="2799">
                <a:solidFill>
                  <a:srgbClr val="000000"/>
                </a:solidFill>
                <a:latin typeface="Telegraf Bold"/>
              </a:rPr>
              <a:t> Rates</a:t>
            </a:r>
          </a:p>
          <a:p>
            <a:pPr marL="1209032" indent="-403011" lvl="2">
              <a:lnSpc>
                <a:spcPts val="3639"/>
              </a:lnSpc>
              <a:buFont typeface="Arial"/>
              <a:buChar char="⚬"/>
            </a:pPr>
            <a:r>
              <a:rPr lang="en-US" sz="2799">
                <a:solidFill>
                  <a:srgbClr val="000000"/>
                </a:solidFill>
                <a:latin typeface="Telegraf"/>
              </a:rPr>
              <a:t>CA surplus leads to appreciation. Eventually, this decreases exports as they appear more expensive and an increase in imports as the domestic currency is now stronger.</a:t>
            </a:r>
          </a:p>
          <a:p>
            <a:pPr>
              <a:lnSpc>
                <a:spcPts val="3639"/>
              </a:lnSpc>
            </a:pPr>
          </a:p>
          <a:p>
            <a:pPr>
              <a:lnSpc>
                <a:spcPts val="3639"/>
              </a:lnSpc>
            </a:pPr>
            <a:r>
              <a:rPr lang="en-US" sz="2799">
                <a:solidFill>
                  <a:srgbClr val="000000"/>
                </a:solidFill>
                <a:latin typeface="Telegraf Bold"/>
              </a:rPr>
              <a:t>Inflation</a:t>
            </a:r>
          </a:p>
          <a:p>
            <a:pPr marL="1209032" indent="-403011" lvl="2">
              <a:lnSpc>
                <a:spcPts val="3639"/>
              </a:lnSpc>
              <a:buFont typeface="Arial"/>
              <a:buChar char="⚬"/>
            </a:pPr>
            <a:r>
              <a:rPr lang="en-US" sz="2799">
                <a:solidFill>
                  <a:srgbClr val="000000"/>
                </a:solidFill>
                <a:latin typeface="Telegraf"/>
              </a:rPr>
              <a:t>Due to an increase in exports, AD typically increases potentially causing inflation.</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99563" y="7538353"/>
            <a:ext cx="2288873" cy="2748647"/>
          </a:xfrm>
          <a:prstGeom prst="rect">
            <a:avLst/>
          </a:prstGeom>
        </p:spPr>
      </p:pic>
      <p:grpSp>
        <p:nvGrpSpPr>
          <p:cNvPr name="Group 4" id="4"/>
          <p:cNvGrpSpPr/>
          <p:nvPr/>
        </p:nvGrpSpPr>
        <p:grpSpPr>
          <a:xfrm rot="0">
            <a:off x="969289" y="214866"/>
            <a:ext cx="16349422" cy="2024599"/>
            <a:chOff x="0" y="0"/>
            <a:chExt cx="21799229" cy="2699466"/>
          </a:xfrm>
        </p:grpSpPr>
        <p:sp>
          <p:nvSpPr>
            <p:cNvPr name="TextBox 5" id="5"/>
            <p:cNvSpPr txBox="true"/>
            <p:nvPr/>
          </p:nvSpPr>
          <p:spPr>
            <a:xfrm rot="0">
              <a:off x="0" y="133350"/>
              <a:ext cx="21799229" cy="1881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Implications of a Persistant Current Account Surplus</a:t>
              </a:r>
            </a:p>
          </p:txBody>
        </p:sp>
        <p:sp>
          <p:nvSpPr>
            <p:cNvPr name="TextBox 6" id="6"/>
            <p:cNvSpPr txBox="true"/>
            <p:nvPr/>
          </p:nvSpPr>
          <p:spPr>
            <a:xfrm rot="0">
              <a:off x="0" y="2211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028700" y="1923171"/>
            <a:ext cx="16481874" cy="527813"/>
          </a:xfrm>
          <a:prstGeom prst="rect">
            <a:avLst/>
          </a:prstGeom>
        </p:spPr>
        <p:txBody>
          <a:bodyPr anchor="t" rtlCol="false" tIns="0" lIns="0" bIns="0" rIns="0">
            <a:spAutoFit/>
          </a:bodyPr>
          <a:lstStyle/>
          <a:p>
            <a:pPr algn="ctr">
              <a:lnSpc>
                <a:spcPts val="4003"/>
              </a:lnSpc>
            </a:pPr>
            <a:r>
              <a:rPr lang="en-US" sz="2799">
                <a:solidFill>
                  <a:srgbClr val="1377EA"/>
                </a:solidFill>
                <a:latin typeface="Telegraf Bold"/>
              </a:rPr>
              <a:t>CA surplus occurs only when imports are decreasing and exports increasing.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62474" y="2933289"/>
            <a:ext cx="16481874" cy="5071238"/>
          </a:xfrm>
          <a:prstGeom prst="rect">
            <a:avLst/>
          </a:prstGeom>
        </p:spPr>
        <p:txBody>
          <a:bodyPr anchor="t" rtlCol="false" tIns="0" lIns="0" bIns="0" rIns="0">
            <a:spAutoFit/>
          </a:bodyPr>
          <a:lstStyle/>
          <a:p>
            <a:pPr algn="ctr">
              <a:lnSpc>
                <a:spcPts val="4003"/>
              </a:lnSpc>
            </a:pPr>
            <a:r>
              <a:rPr lang="en-US" sz="2799">
                <a:solidFill>
                  <a:srgbClr val="000000"/>
                </a:solidFill>
                <a:latin typeface="Telegraf Bold"/>
              </a:rPr>
              <a:t>Four Components</a:t>
            </a:r>
          </a:p>
          <a:p>
            <a:pPr marL="604516" indent="-302258" lvl="1">
              <a:lnSpc>
                <a:spcPts val="4003"/>
              </a:lnSpc>
              <a:buFont typeface="Arial"/>
              <a:buChar char="•"/>
            </a:pPr>
            <a:r>
              <a:rPr lang="en-US" sz="2799">
                <a:solidFill>
                  <a:srgbClr val="000000"/>
                </a:solidFill>
                <a:latin typeface="Telegraf Bold"/>
              </a:rPr>
              <a:t>Balance of trade in goods</a:t>
            </a:r>
          </a:p>
          <a:p>
            <a:pPr marL="1209032" indent="-403011" lvl="2">
              <a:lnSpc>
                <a:spcPts val="4003"/>
              </a:lnSpc>
              <a:buFont typeface="Arial"/>
              <a:buChar char="⚬"/>
            </a:pPr>
            <a:r>
              <a:rPr lang="en-US" sz="2799">
                <a:solidFill>
                  <a:srgbClr val="000000"/>
                </a:solidFill>
                <a:latin typeface="Telegraf"/>
              </a:rPr>
              <a:t>Imports = money leaving the country; Exports = money entering the country</a:t>
            </a:r>
          </a:p>
          <a:p>
            <a:pPr marL="604516" indent="-302258" lvl="1">
              <a:lnSpc>
                <a:spcPts val="4003"/>
              </a:lnSpc>
              <a:buFont typeface="Arial"/>
              <a:buChar char="•"/>
            </a:pPr>
            <a:r>
              <a:rPr lang="en-US" sz="2799">
                <a:solidFill>
                  <a:srgbClr val="000000"/>
                </a:solidFill>
                <a:latin typeface="Telegraf Bold"/>
              </a:rPr>
              <a:t>Balance of trade in services</a:t>
            </a:r>
          </a:p>
          <a:p>
            <a:pPr marL="1209032" indent="-403011" lvl="2">
              <a:lnSpc>
                <a:spcPts val="4003"/>
              </a:lnSpc>
              <a:buFont typeface="Arial"/>
              <a:buChar char="⚬"/>
            </a:pPr>
            <a:r>
              <a:rPr lang="en-US" sz="2799">
                <a:solidFill>
                  <a:srgbClr val="000000"/>
                </a:solidFill>
                <a:latin typeface="Telegraf"/>
              </a:rPr>
              <a:t>Same as goods.</a:t>
            </a:r>
          </a:p>
          <a:p>
            <a:pPr marL="604516" indent="-302258" lvl="1">
              <a:lnSpc>
                <a:spcPts val="4003"/>
              </a:lnSpc>
              <a:buFont typeface="Arial"/>
              <a:buChar char="•"/>
            </a:pPr>
            <a:r>
              <a:rPr lang="en-US" sz="2799">
                <a:solidFill>
                  <a:srgbClr val="000000"/>
                </a:solidFill>
                <a:latin typeface="Telegraf Bold"/>
              </a:rPr>
              <a:t>Income</a:t>
            </a:r>
          </a:p>
          <a:p>
            <a:pPr marL="1209032" indent="-403011" lvl="2">
              <a:lnSpc>
                <a:spcPts val="4003"/>
              </a:lnSpc>
              <a:buFont typeface="Arial"/>
              <a:buChar char="⚬"/>
            </a:pPr>
            <a:r>
              <a:rPr lang="en-US" sz="2799">
                <a:solidFill>
                  <a:srgbClr val="000000"/>
                </a:solidFill>
                <a:latin typeface="Telegraf"/>
              </a:rPr>
              <a:t>Income citizens receiv from investments abroad such as rent, dividents, etc.</a:t>
            </a:r>
          </a:p>
          <a:p>
            <a:pPr marL="604516" indent="-302258" lvl="1">
              <a:lnSpc>
                <a:spcPts val="4003"/>
              </a:lnSpc>
              <a:buFont typeface="Arial"/>
              <a:buChar char="•"/>
            </a:pPr>
            <a:r>
              <a:rPr lang="en-US" sz="2799">
                <a:solidFill>
                  <a:srgbClr val="000000"/>
                </a:solidFill>
                <a:latin typeface="Telegraf Bold"/>
              </a:rPr>
              <a:t>Current transfers</a:t>
            </a:r>
          </a:p>
          <a:p>
            <a:pPr marL="1209032" indent="-403011" lvl="2">
              <a:lnSpc>
                <a:spcPts val="4003"/>
              </a:lnSpc>
              <a:buFont typeface="Arial"/>
              <a:buChar char="⚬"/>
            </a:pPr>
            <a:r>
              <a:rPr lang="en-US" sz="2799">
                <a:solidFill>
                  <a:srgbClr val="000000"/>
                </a:solidFill>
                <a:latin typeface="Telegraf"/>
              </a:rPr>
              <a:t>Transfers of between countries not dealing with investments or payment such as Foreign Aid, Remittances, sending money home to family, etc.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959828" y="6782163"/>
            <a:ext cx="4099369" cy="4114800"/>
          </a:xfrm>
          <a:prstGeom prst="rect">
            <a:avLst/>
          </a:prstGeom>
        </p:spPr>
      </p:pic>
      <p:sp>
        <p:nvSpPr>
          <p:cNvPr name="TextBox 4" id="4"/>
          <p:cNvSpPr txBox="true"/>
          <p:nvPr/>
        </p:nvSpPr>
        <p:spPr>
          <a:xfrm rot="0">
            <a:off x="903063" y="1652062"/>
            <a:ext cx="16481874" cy="1208152"/>
          </a:xfrm>
          <a:prstGeom prst="rect">
            <a:avLst/>
          </a:prstGeom>
        </p:spPr>
        <p:txBody>
          <a:bodyPr anchor="t" rtlCol="false" tIns="0" lIns="0" bIns="0" rIns="0">
            <a:spAutoFit/>
          </a:bodyPr>
          <a:lstStyle/>
          <a:p>
            <a:pPr algn="ctr">
              <a:lnSpc>
                <a:spcPts val="4871"/>
              </a:lnSpc>
            </a:pPr>
            <a:r>
              <a:rPr lang="en-US" sz="2799">
                <a:solidFill>
                  <a:srgbClr val="000000"/>
                </a:solidFill>
                <a:latin typeface="Telegraf"/>
              </a:rPr>
              <a:t>The most discussed component of the BOP. The Current Account (CA) is the record of money coming in and out of a country for goods, services, income flows, and current transfers.</a:t>
            </a:r>
          </a:p>
        </p:txBody>
      </p:sp>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Current Account</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3332345"/>
            <a:ext cx="16481874" cy="3688715"/>
          </a:xfrm>
          <a:prstGeom prst="rect">
            <a:avLst/>
          </a:prstGeom>
        </p:spPr>
        <p:txBody>
          <a:bodyPr anchor="t" rtlCol="false" tIns="0" lIns="0" bIns="0" rIns="0">
            <a:spAutoFit/>
          </a:bodyPr>
          <a:lstStyle/>
          <a:p>
            <a:pPr>
              <a:lnSpc>
                <a:spcPts val="3639"/>
              </a:lnSpc>
            </a:pPr>
            <a:r>
              <a:rPr lang="en-US" sz="2799">
                <a:solidFill>
                  <a:srgbClr val="000000"/>
                </a:solidFill>
                <a:latin typeface="Telegraf Bold"/>
              </a:rPr>
              <a:t>Employment</a:t>
            </a:r>
          </a:p>
          <a:p>
            <a:pPr marL="1209032" indent="-403011" lvl="2">
              <a:lnSpc>
                <a:spcPts val="3639"/>
              </a:lnSpc>
              <a:buFont typeface="Arial"/>
              <a:buChar char="⚬"/>
            </a:pPr>
            <a:r>
              <a:rPr lang="en-US" sz="2799">
                <a:solidFill>
                  <a:srgbClr val="000000"/>
                </a:solidFill>
                <a:latin typeface="Telegraf"/>
              </a:rPr>
              <a:t>As increasing exports cause AD to increase, the quantity of employed typically increases.</a:t>
            </a:r>
          </a:p>
          <a:p>
            <a:pPr>
              <a:lnSpc>
                <a:spcPts val="3639"/>
              </a:lnSpc>
            </a:pPr>
          </a:p>
          <a:p>
            <a:pPr>
              <a:lnSpc>
                <a:spcPts val="3639"/>
              </a:lnSpc>
            </a:pPr>
            <a:r>
              <a:rPr lang="en-US" sz="2799">
                <a:solidFill>
                  <a:srgbClr val="000000"/>
                </a:solidFill>
                <a:latin typeface="Telegraf Bold"/>
              </a:rPr>
              <a:t>Export Competitiveness</a:t>
            </a:r>
          </a:p>
          <a:p>
            <a:pPr marL="1209032" indent="-403011" lvl="2">
              <a:lnSpc>
                <a:spcPts val="3639"/>
              </a:lnSpc>
              <a:buFont typeface="Arial"/>
              <a:buChar char="⚬"/>
            </a:pPr>
            <a:r>
              <a:rPr lang="en-US" sz="2799">
                <a:solidFill>
                  <a:srgbClr val="000000"/>
                </a:solidFill>
                <a:latin typeface="Telegraf"/>
              </a:rPr>
              <a:t>CA surplus leads to appreciation. Eventually, this decreases exports as they appear more expensive.</a:t>
            </a:r>
          </a:p>
          <a:p>
            <a:pPr>
              <a:lnSpc>
                <a:spcPts val="3639"/>
              </a:lnSpc>
            </a:pPr>
          </a:p>
          <a:p>
            <a:pPr>
              <a:lnSpc>
                <a:spcPts val="363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15090" y="6607925"/>
            <a:ext cx="4909094" cy="3258411"/>
          </a:xfrm>
          <a:prstGeom prst="rect">
            <a:avLst/>
          </a:prstGeom>
        </p:spPr>
      </p:pic>
      <p:grpSp>
        <p:nvGrpSpPr>
          <p:cNvPr name="Group 4" id="4"/>
          <p:cNvGrpSpPr/>
          <p:nvPr/>
        </p:nvGrpSpPr>
        <p:grpSpPr>
          <a:xfrm rot="0">
            <a:off x="969289" y="214866"/>
            <a:ext cx="16349422" cy="2024599"/>
            <a:chOff x="0" y="0"/>
            <a:chExt cx="21799229" cy="2699466"/>
          </a:xfrm>
        </p:grpSpPr>
        <p:sp>
          <p:nvSpPr>
            <p:cNvPr name="TextBox 5" id="5"/>
            <p:cNvSpPr txBox="true"/>
            <p:nvPr/>
          </p:nvSpPr>
          <p:spPr>
            <a:xfrm rot="0">
              <a:off x="0" y="133350"/>
              <a:ext cx="21799229" cy="1881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Implications of a Persistant Current Account Surplus</a:t>
              </a:r>
            </a:p>
          </p:txBody>
        </p:sp>
        <p:sp>
          <p:nvSpPr>
            <p:cNvPr name="TextBox 6" id="6"/>
            <p:cNvSpPr txBox="true"/>
            <p:nvPr/>
          </p:nvSpPr>
          <p:spPr>
            <a:xfrm rot="0">
              <a:off x="0" y="2211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028700" y="1923171"/>
            <a:ext cx="16481874" cy="527813"/>
          </a:xfrm>
          <a:prstGeom prst="rect">
            <a:avLst/>
          </a:prstGeom>
        </p:spPr>
        <p:txBody>
          <a:bodyPr anchor="t" rtlCol="false" tIns="0" lIns="0" bIns="0" rIns="0">
            <a:spAutoFit/>
          </a:bodyPr>
          <a:lstStyle/>
          <a:p>
            <a:pPr algn="ctr">
              <a:lnSpc>
                <a:spcPts val="4003"/>
              </a:lnSpc>
            </a:pPr>
            <a:r>
              <a:rPr lang="en-US" sz="2799">
                <a:solidFill>
                  <a:srgbClr val="1377EA"/>
                </a:solidFill>
                <a:latin typeface="Telegraf Bold"/>
              </a:rPr>
              <a:t>CA surplus occurs only when imports are decreasing and exports increasing.</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68450" y="6311160"/>
            <a:ext cx="5477271" cy="4114800"/>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Practice Question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265463" y="1355925"/>
            <a:ext cx="13268617" cy="5052874"/>
          </a:xfrm>
          <a:prstGeom prst="rect">
            <a:avLst/>
          </a:prstGeom>
        </p:spPr>
      </p:pic>
      <p:pic>
        <p:nvPicPr>
          <p:cNvPr name="Picture 3" id="3"/>
          <p:cNvPicPr>
            <a:picLocks noChangeAspect="true"/>
          </p:cNvPicPr>
          <p:nvPr/>
        </p:nvPicPr>
        <p:blipFill>
          <a:blip r:embed="rId3"/>
          <a:srcRect l="0" t="0" r="0" b="3209"/>
          <a:stretch>
            <a:fillRect/>
          </a:stretch>
        </p:blipFill>
        <p:spPr>
          <a:xfrm flipH="false" flipV="false" rot="0">
            <a:off x="1499265" y="6408799"/>
            <a:ext cx="14801012" cy="723533"/>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1515769" y="7132333"/>
            <a:ext cx="14784508" cy="1218630"/>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864663" y="8350962"/>
            <a:ext cx="16086720" cy="1086941"/>
          </a:xfrm>
          <a:prstGeom prst="rect">
            <a:avLst/>
          </a:prstGeom>
        </p:spPr>
      </p:pic>
      <p:grpSp>
        <p:nvGrpSpPr>
          <p:cNvPr name="Group 6" id="6"/>
          <p:cNvGrpSpPr/>
          <p:nvPr/>
        </p:nvGrpSpPr>
        <p:grpSpPr>
          <a:xfrm rot="0">
            <a:off x="4868021" y="265256"/>
            <a:ext cx="8063500" cy="1488024"/>
            <a:chOff x="0" y="0"/>
            <a:chExt cx="10751333" cy="1984032"/>
          </a:xfrm>
        </p:grpSpPr>
        <p:sp>
          <p:nvSpPr>
            <p:cNvPr name="TextBox 7" id="7"/>
            <p:cNvSpPr txBox="true"/>
            <p:nvPr/>
          </p:nvSpPr>
          <p:spPr>
            <a:xfrm rot="0">
              <a:off x="0" y="152400"/>
              <a:ext cx="10751333"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3</a:t>
              </a:r>
            </a:p>
          </p:txBody>
        </p:sp>
        <p:sp>
          <p:nvSpPr>
            <p:cNvPr name="TextBox 8" id="8"/>
            <p:cNvSpPr txBox="true"/>
            <p:nvPr/>
          </p:nvSpPr>
          <p:spPr>
            <a:xfrm rot="0">
              <a:off x="0" y="1496352"/>
              <a:ext cx="10751333"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10" id="10"/>
          <p:cNvSpPr txBox="true"/>
          <p:nvPr/>
        </p:nvSpPr>
        <p:spPr>
          <a:xfrm rot="0">
            <a:off x="11192401" y="52070"/>
            <a:ext cx="7095599" cy="976630"/>
          </a:xfrm>
          <a:prstGeom prst="rect">
            <a:avLst/>
          </a:prstGeom>
        </p:spPr>
        <p:txBody>
          <a:bodyPr anchor="t" rtlCol="false" tIns="0" lIns="0" bIns="0" rIns="0">
            <a:spAutoFit/>
          </a:bodyPr>
          <a:lstStyle/>
          <a:p>
            <a:pPr>
              <a:lnSpc>
                <a:spcPts val="3919"/>
              </a:lnSpc>
            </a:pPr>
            <a:r>
              <a:rPr lang="en-US" sz="2799">
                <a:solidFill>
                  <a:srgbClr val="FFFFFF"/>
                </a:solidFill>
                <a:latin typeface="League Spartan Bold"/>
              </a:rPr>
              <a:t>Mock/22/ECONO/HP3/ENG/TZ0/XX</a:t>
            </a:r>
          </a:p>
          <a:p>
            <a:pPr>
              <a:lnSpc>
                <a:spcPts val="3919"/>
              </a:lnSpc>
            </a:pP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296980" y="1456094"/>
            <a:ext cx="11694040" cy="8552603"/>
          </a:xfrm>
          <a:prstGeom prst="rect">
            <a:avLst/>
          </a:prstGeom>
        </p:spPr>
      </p:pic>
      <p:grpSp>
        <p:nvGrpSpPr>
          <p:cNvPr name="Group 3" id="3"/>
          <p:cNvGrpSpPr/>
          <p:nvPr/>
        </p:nvGrpSpPr>
        <p:grpSpPr>
          <a:xfrm rot="0">
            <a:off x="5112250" y="284688"/>
            <a:ext cx="8063500" cy="1488024"/>
            <a:chOff x="0" y="0"/>
            <a:chExt cx="10751333" cy="1984032"/>
          </a:xfrm>
        </p:grpSpPr>
        <p:sp>
          <p:nvSpPr>
            <p:cNvPr name="TextBox 4" id="4"/>
            <p:cNvSpPr txBox="true"/>
            <p:nvPr/>
          </p:nvSpPr>
          <p:spPr>
            <a:xfrm rot="0">
              <a:off x="0" y="152400"/>
              <a:ext cx="10751333"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Mark Scheme</a:t>
              </a:r>
            </a:p>
          </p:txBody>
        </p:sp>
        <p:sp>
          <p:nvSpPr>
            <p:cNvPr name="TextBox 5" id="5"/>
            <p:cNvSpPr txBox="true"/>
            <p:nvPr/>
          </p:nvSpPr>
          <p:spPr>
            <a:xfrm rot="0">
              <a:off x="0" y="1496352"/>
              <a:ext cx="10751333"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484975" y="2156078"/>
            <a:ext cx="15318050" cy="4716457"/>
          </a:xfrm>
          <a:prstGeom prst="rect">
            <a:avLst/>
          </a:prstGeom>
        </p:spPr>
      </p:pic>
      <p:grpSp>
        <p:nvGrpSpPr>
          <p:cNvPr name="Group 3" id="3"/>
          <p:cNvGrpSpPr/>
          <p:nvPr/>
        </p:nvGrpSpPr>
        <p:grpSpPr>
          <a:xfrm rot="0">
            <a:off x="1028700" y="470425"/>
            <a:ext cx="16349422" cy="1116549"/>
            <a:chOff x="0" y="0"/>
            <a:chExt cx="21799229" cy="1488732"/>
          </a:xfrm>
        </p:grpSpPr>
        <p:sp>
          <p:nvSpPr>
            <p:cNvPr name="TextBox 4" id="4"/>
            <p:cNvSpPr txBox="true"/>
            <p:nvPr/>
          </p:nvSpPr>
          <p:spPr>
            <a:xfrm rot="0">
              <a:off x="0" y="95250"/>
              <a:ext cx="21799229" cy="709083"/>
            </a:xfrm>
            <a:prstGeom prst="rect">
              <a:avLst/>
            </a:prstGeom>
          </p:spPr>
          <p:txBody>
            <a:bodyPr anchor="t" rtlCol="false" tIns="0" lIns="0" bIns="0" rIns="0">
              <a:spAutoFit/>
            </a:bodyPr>
            <a:lstStyle/>
            <a:p>
              <a:pPr algn="ctr">
                <a:lnSpc>
                  <a:spcPts val="3799"/>
                </a:lnSpc>
              </a:pPr>
              <a:r>
                <a:rPr lang="en-US" sz="3999" spc="-199">
                  <a:solidFill>
                    <a:srgbClr val="FFFFFF"/>
                  </a:solidFill>
                  <a:latin typeface="League Spartan"/>
                </a:rPr>
                <a:t>Mark Scheme</a:t>
              </a:r>
            </a:p>
          </p:txBody>
        </p:sp>
        <p:sp>
          <p:nvSpPr>
            <p:cNvPr name="TextBox 5" id="5"/>
            <p:cNvSpPr txBox="true"/>
            <p:nvPr/>
          </p:nvSpPr>
          <p:spPr>
            <a:xfrm rot="0">
              <a:off x="0" y="10010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6008709" y="8484809"/>
            <a:ext cx="6270581" cy="1017524"/>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62474" y="2303081"/>
            <a:ext cx="16481874" cy="4061588"/>
          </a:xfrm>
          <a:prstGeom prst="rect">
            <a:avLst/>
          </a:prstGeom>
        </p:spPr>
        <p:txBody>
          <a:bodyPr anchor="t" rtlCol="false" tIns="0" lIns="0" bIns="0" rIns="0">
            <a:spAutoFit/>
          </a:bodyPr>
          <a:lstStyle/>
          <a:p>
            <a:pPr algn="ctr">
              <a:lnSpc>
                <a:spcPts val="4003"/>
              </a:lnSpc>
            </a:pPr>
            <a:r>
              <a:rPr lang="en-US" sz="2799">
                <a:solidFill>
                  <a:srgbClr val="000000"/>
                </a:solidFill>
                <a:latin typeface="Telegraf Bold"/>
              </a:rPr>
              <a:t>The main focus when discussing BOP.</a:t>
            </a:r>
          </a:p>
          <a:p>
            <a:pPr marL="604516" indent="-302258" lvl="1">
              <a:lnSpc>
                <a:spcPts val="4003"/>
              </a:lnSpc>
              <a:buFont typeface="Arial"/>
              <a:buChar char="•"/>
            </a:pPr>
            <a:r>
              <a:rPr lang="en-US" sz="2799">
                <a:solidFill>
                  <a:srgbClr val="000000"/>
                </a:solidFill>
                <a:latin typeface="Telegraf Bold"/>
              </a:rPr>
              <a:t>Current Account Deficit </a:t>
            </a:r>
          </a:p>
          <a:p>
            <a:pPr marL="1209032" indent="-403011" lvl="2">
              <a:lnSpc>
                <a:spcPts val="4003"/>
              </a:lnSpc>
              <a:buFont typeface="Arial"/>
              <a:buChar char="⚬"/>
            </a:pPr>
            <a:r>
              <a:rPr lang="en-US" sz="2799">
                <a:solidFill>
                  <a:srgbClr val="000000"/>
                </a:solidFill>
                <a:latin typeface="Telegraf"/>
              </a:rPr>
              <a:t>Exists when the sum of net exports of goods and services plus net income plus net current transfers is negative (or simply when debits or outflows are greater than credits or inflows).</a:t>
            </a:r>
          </a:p>
          <a:p>
            <a:pPr marL="604516" indent="-302258" lvl="1">
              <a:lnSpc>
                <a:spcPts val="4003"/>
              </a:lnSpc>
              <a:buFont typeface="Arial"/>
              <a:buChar char="•"/>
            </a:pPr>
            <a:r>
              <a:rPr lang="en-US" sz="2799">
                <a:solidFill>
                  <a:srgbClr val="000000"/>
                </a:solidFill>
                <a:latin typeface="Telegraf Bold"/>
              </a:rPr>
              <a:t>Current Account Surplus</a:t>
            </a:r>
          </a:p>
          <a:p>
            <a:pPr marL="1209032" indent="-403011" lvl="2">
              <a:lnSpc>
                <a:spcPts val="4003"/>
              </a:lnSpc>
              <a:buFont typeface="Arial"/>
              <a:buChar char="⚬"/>
            </a:pPr>
            <a:r>
              <a:rPr lang="en-US" sz="2799">
                <a:solidFill>
                  <a:srgbClr val="000000"/>
                </a:solidFill>
                <a:latin typeface="Telegraf"/>
              </a:rPr>
              <a:t>Exists when the sum of net exports of goods and services plus net income plus net current transfers are positive (or simply when credits or inflows are greater than debits or inflows).</a:t>
            </a:r>
          </a:p>
          <a:p>
            <a:pPr>
              <a:lnSpc>
                <a:spcPts val="400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40855" y="5993130"/>
            <a:ext cx="4125113"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Surplus and Deficit</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642537"/>
            <a:ext cx="16481874" cy="1870203"/>
          </a:xfrm>
          <a:prstGeom prst="rect">
            <a:avLst/>
          </a:prstGeom>
        </p:spPr>
        <p:txBody>
          <a:bodyPr anchor="t" rtlCol="false" tIns="0" lIns="0" bIns="0" rIns="0">
            <a:spAutoFit/>
          </a:bodyPr>
          <a:lstStyle/>
          <a:p>
            <a:pPr algn="ctr">
              <a:lnSpc>
                <a:spcPts val="4983"/>
              </a:lnSpc>
            </a:pPr>
            <a:r>
              <a:rPr lang="en-US" sz="2799">
                <a:solidFill>
                  <a:srgbClr val="000000"/>
                </a:solidFill>
                <a:latin typeface="Telegraf"/>
              </a:rPr>
              <a:t>A subaccount of the balance of payments </a:t>
            </a:r>
            <a:r>
              <a:rPr lang="en-US" sz="2799">
                <a:solidFill>
                  <a:srgbClr val="000000"/>
                </a:solidFill>
                <a:latin typeface="Telegraf"/>
              </a:rPr>
              <a:t>that includes credit and debit entries for nonproduced,</a:t>
            </a:r>
          </a:p>
          <a:p>
            <a:pPr algn="ctr">
              <a:lnSpc>
                <a:spcPts val="4983"/>
              </a:lnSpc>
            </a:pPr>
            <a:r>
              <a:rPr lang="en-US" sz="2799">
                <a:solidFill>
                  <a:srgbClr val="000000"/>
                </a:solidFill>
                <a:latin typeface="Telegraf"/>
              </a:rPr>
              <a:t>non-financial assets as well as capital transfers between residents and non-residents.</a:t>
            </a:r>
          </a:p>
          <a:p>
            <a:pPr algn="ctr">
              <a:lnSpc>
                <a:spcPts val="4983"/>
              </a:lnSpc>
            </a:pPr>
          </a:p>
        </p:txBody>
      </p:sp>
      <p:sp>
        <p:nvSpPr>
          <p:cNvPr name="TextBox 3" id="3"/>
          <p:cNvSpPr txBox="true"/>
          <p:nvPr/>
        </p:nvSpPr>
        <p:spPr>
          <a:xfrm rot="0">
            <a:off x="962474" y="3060319"/>
            <a:ext cx="16481874" cy="4061588"/>
          </a:xfrm>
          <a:prstGeom prst="rect">
            <a:avLst/>
          </a:prstGeom>
        </p:spPr>
        <p:txBody>
          <a:bodyPr anchor="t" rtlCol="false" tIns="0" lIns="0" bIns="0" rIns="0">
            <a:spAutoFit/>
          </a:bodyPr>
          <a:lstStyle/>
          <a:p>
            <a:pPr algn="ctr">
              <a:lnSpc>
                <a:spcPts val="4003"/>
              </a:lnSpc>
            </a:pPr>
            <a:r>
              <a:rPr lang="en-US" sz="2799">
                <a:solidFill>
                  <a:srgbClr val="000000"/>
                </a:solidFill>
                <a:latin typeface="Telegraf Bold"/>
              </a:rPr>
              <a:t>Two Components</a:t>
            </a:r>
          </a:p>
          <a:p>
            <a:pPr marL="604516" indent="-302258" lvl="1">
              <a:lnSpc>
                <a:spcPts val="4003"/>
              </a:lnSpc>
              <a:buFont typeface="Arial"/>
              <a:buChar char="•"/>
            </a:pPr>
            <a:r>
              <a:rPr lang="en-US" sz="2799">
                <a:solidFill>
                  <a:srgbClr val="000000"/>
                </a:solidFill>
                <a:latin typeface="Telegraf Bold"/>
              </a:rPr>
              <a:t>Capital Transfers</a:t>
            </a:r>
          </a:p>
          <a:p>
            <a:pPr marL="1209032" indent="-403011" lvl="2">
              <a:lnSpc>
                <a:spcPts val="4003"/>
              </a:lnSpc>
              <a:buFont typeface="Arial"/>
              <a:buChar char="⚬"/>
            </a:pPr>
            <a:r>
              <a:rPr lang="en-US" sz="2799">
                <a:solidFill>
                  <a:srgbClr val="000000"/>
                </a:solidFill>
                <a:latin typeface="Telegraf"/>
              </a:rPr>
              <a:t>Include financial or non-financial assets for items including debt forgiveness, investment, and non-life insurance claims.</a:t>
            </a:r>
          </a:p>
          <a:p>
            <a:pPr>
              <a:lnSpc>
                <a:spcPts val="4003"/>
              </a:lnSpc>
            </a:pPr>
          </a:p>
          <a:p>
            <a:pPr marL="604516" indent="-302258" lvl="1">
              <a:lnSpc>
                <a:spcPts val="4003"/>
              </a:lnSpc>
              <a:buFont typeface="Arial"/>
              <a:buChar char="•"/>
            </a:pPr>
            <a:r>
              <a:rPr lang="en-US" sz="2799">
                <a:solidFill>
                  <a:srgbClr val="000000"/>
                </a:solidFill>
                <a:latin typeface="Telegraf Bold"/>
              </a:rPr>
              <a:t>Transaction in non-production, non-financial assets</a:t>
            </a:r>
          </a:p>
          <a:p>
            <a:pPr marL="1209032" indent="-403011" lvl="2">
              <a:lnSpc>
                <a:spcPts val="4003"/>
              </a:lnSpc>
              <a:buFont typeface="Arial"/>
              <a:buChar char="⚬"/>
            </a:pPr>
            <a:r>
              <a:rPr lang="en-US" sz="2799">
                <a:solidFill>
                  <a:srgbClr val="000000"/>
                </a:solidFill>
                <a:latin typeface="Telegraf"/>
              </a:rPr>
              <a:t>Non-produced assets such as patented entities, leases/apartment rentals or other transferable contracts, and payments of goodwill</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564768" y="7498192"/>
            <a:ext cx="2929420" cy="2788808"/>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852699" y="6509055"/>
            <a:ext cx="4114800" cy="4114800"/>
          </a:xfrm>
          <a:prstGeom prst="rect">
            <a:avLst/>
          </a:prstGeom>
        </p:spPr>
      </p:pic>
      <p:grpSp>
        <p:nvGrpSpPr>
          <p:cNvPr name="Group 6" id="6"/>
          <p:cNvGrpSpPr/>
          <p:nvPr/>
        </p:nvGrpSpPr>
        <p:grpSpPr>
          <a:xfrm rot="0">
            <a:off x="1028700" y="224363"/>
            <a:ext cx="16349422" cy="1608674"/>
            <a:chOff x="0" y="0"/>
            <a:chExt cx="21799229" cy="2144899"/>
          </a:xfrm>
        </p:grpSpPr>
        <p:sp>
          <p:nvSpPr>
            <p:cNvPr name="TextBox 7" id="7"/>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Captial Account</a:t>
              </a:r>
            </a:p>
          </p:txBody>
        </p:sp>
        <p:sp>
          <p:nvSpPr>
            <p:cNvPr name="TextBox 8" id="8"/>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680637"/>
            <a:ext cx="16481874" cy="1717549"/>
          </a:xfrm>
          <a:prstGeom prst="rect">
            <a:avLst/>
          </a:prstGeom>
        </p:spPr>
        <p:txBody>
          <a:bodyPr anchor="t" rtlCol="false" tIns="0" lIns="0" bIns="0" rIns="0">
            <a:spAutoFit/>
          </a:bodyPr>
          <a:lstStyle/>
          <a:p>
            <a:pPr algn="ctr">
              <a:lnSpc>
                <a:spcPts val="4535"/>
              </a:lnSpc>
            </a:pPr>
            <a:r>
              <a:rPr lang="en-US" sz="2799">
                <a:solidFill>
                  <a:srgbClr val="000000"/>
                </a:solidFill>
                <a:latin typeface="Telegraf"/>
              </a:rPr>
              <a:t>Records inflows </a:t>
            </a:r>
            <a:r>
              <a:rPr lang="en-US" sz="2799">
                <a:solidFill>
                  <a:srgbClr val="000000"/>
                </a:solidFill>
                <a:latin typeface="Telegraf"/>
              </a:rPr>
              <a:t>and outflows of portfolio and FDI funds over a period of time, official borrowing and changes  in reserve assets.</a:t>
            </a:r>
          </a:p>
          <a:p>
            <a:pPr algn="ctr">
              <a:lnSpc>
                <a:spcPts val="4535"/>
              </a:lnSpc>
            </a:pPr>
          </a:p>
        </p:txBody>
      </p:sp>
      <p:sp>
        <p:nvSpPr>
          <p:cNvPr name="TextBox 3" id="3"/>
          <p:cNvSpPr txBox="true"/>
          <p:nvPr/>
        </p:nvSpPr>
        <p:spPr>
          <a:xfrm rot="0">
            <a:off x="962474" y="3088471"/>
            <a:ext cx="16422463" cy="54724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Bold"/>
              </a:rPr>
              <a:t>Four Components</a:t>
            </a:r>
          </a:p>
          <a:p>
            <a:pPr marL="604516" indent="-302258" lvl="1">
              <a:lnSpc>
                <a:spcPts val="3919"/>
              </a:lnSpc>
              <a:buFont typeface="Arial"/>
              <a:buChar char="•"/>
            </a:pPr>
            <a:r>
              <a:rPr lang="en-US" sz="2799">
                <a:solidFill>
                  <a:srgbClr val="000000"/>
                </a:solidFill>
                <a:latin typeface="Telegraf Bold"/>
              </a:rPr>
              <a:t>Foreign Direct Investment </a:t>
            </a:r>
          </a:p>
          <a:p>
            <a:pPr marL="1209032" indent="-403011" lvl="2">
              <a:lnSpc>
                <a:spcPts val="3919"/>
              </a:lnSpc>
              <a:buFont typeface="Arial"/>
              <a:buChar char="⚬"/>
            </a:pPr>
            <a:r>
              <a:rPr lang="en-US" sz="2799">
                <a:solidFill>
                  <a:srgbClr val="000000"/>
                </a:solidFill>
                <a:latin typeface="Telegraf"/>
              </a:rPr>
              <a:t>T</a:t>
            </a:r>
            <a:r>
              <a:rPr lang="en-US" sz="2799">
                <a:solidFill>
                  <a:srgbClr val="000000"/>
                </a:solidFill>
                <a:latin typeface="Telegraf"/>
              </a:rPr>
              <a:t>he purchase of a firm, or part of a firm, by a firm from another country</a:t>
            </a:r>
          </a:p>
          <a:p>
            <a:pPr marL="604516" indent="-302258" lvl="1">
              <a:lnSpc>
                <a:spcPts val="3919"/>
              </a:lnSpc>
              <a:buFont typeface="Arial"/>
              <a:buChar char="•"/>
            </a:pPr>
            <a:r>
              <a:rPr lang="en-US" sz="2799">
                <a:solidFill>
                  <a:srgbClr val="000000"/>
                </a:solidFill>
                <a:latin typeface="Telegraf Bold"/>
              </a:rPr>
              <a:t>Portfolio Investment</a:t>
            </a:r>
          </a:p>
          <a:p>
            <a:pPr marL="1209032" indent="-403011" lvl="2">
              <a:lnSpc>
                <a:spcPts val="3919"/>
              </a:lnSpc>
              <a:buFont typeface="Arial"/>
              <a:buChar char="⚬"/>
            </a:pPr>
            <a:r>
              <a:rPr lang="en-US" sz="2799">
                <a:solidFill>
                  <a:srgbClr val="000000"/>
                </a:solidFill>
                <a:latin typeface="Telegraf"/>
              </a:rPr>
              <a:t>The purchase or sale of financial capital such as stocks, bonds, or currency trading.</a:t>
            </a:r>
          </a:p>
          <a:p>
            <a:pPr marL="604516" indent="-302258" lvl="1">
              <a:lnSpc>
                <a:spcPts val="3919"/>
              </a:lnSpc>
              <a:buFont typeface="Arial"/>
              <a:buChar char="•"/>
            </a:pPr>
            <a:r>
              <a:rPr lang="en-US" sz="2799">
                <a:solidFill>
                  <a:srgbClr val="000000"/>
                </a:solidFill>
                <a:latin typeface="Telegraf Bold"/>
              </a:rPr>
              <a:t>Reserve Assets</a:t>
            </a:r>
          </a:p>
          <a:p>
            <a:pPr marL="1209032" indent="-403011" lvl="2">
              <a:lnSpc>
                <a:spcPts val="3919"/>
              </a:lnSpc>
              <a:buFont typeface="Arial"/>
              <a:buChar char="⚬"/>
            </a:pPr>
            <a:r>
              <a:rPr lang="en-US" sz="2799">
                <a:solidFill>
                  <a:srgbClr val="000000"/>
                </a:solidFill>
                <a:latin typeface="Telegraf"/>
              </a:rPr>
              <a:t>Foreign currencies are held by central banks in reserve. These reserve currencies can be used to adjust exchange rates.</a:t>
            </a:r>
          </a:p>
          <a:p>
            <a:pPr marL="604516" indent="-302258" lvl="1">
              <a:lnSpc>
                <a:spcPts val="3919"/>
              </a:lnSpc>
              <a:buFont typeface="Arial"/>
              <a:buChar char="•"/>
            </a:pPr>
            <a:r>
              <a:rPr lang="en-US" sz="2799">
                <a:solidFill>
                  <a:srgbClr val="000000"/>
                </a:solidFill>
                <a:latin typeface="Telegraf Bold"/>
              </a:rPr>
              <a:t>Official Borrowing</a:t>
            </a:r>
          </a:p>
          <a:p>
            <a:pPr marL="1209032" indent="-403011" lvl="2">
              <a:lnSpc>
                <a:spcPts val="3919"/>
              </a:lnSpc>
              <a:buFont typeface="Arial"/>
              <a:buChar char="⚬"/>
            </a:pPr>
            <a:r>
              <a:rPr lang="en-US" sz="2799">
                <a:solidFill>
                  <a:srgbClr val="000000"/>
                </a:solidFill>
                <a:latin typeface="Telegraf"/>
              </a:rPr>
              <a:t>When a government borrows or lends money to another country. (typically facilitated through IMF World Bank)</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092657" y="8090547"/>
            <a:ext cx="3195343" cy="2335506"/>
          </a:xfrm>
          <a:prstGeom prst="rect">
            <a:avLst/>
          </a:prstGeom>
        </p:spPr>
      </p:pic>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Financial Account</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QF3Nsbl3i_o"/>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1397001"/>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The Balance of Payments Explained</a:t>
            </a:r>
          </a:p>
          <a:p>
            <a:pPr algn="ctr">
              <a:lnSpc>
                <a:spcPts val="2799"/>
              </a:lnSpc>
            </a:pPr>
          </a:p>
          <a:p>
            <a:pPr algn="ctr">
              <a:lnSpc>
                <a:spcPts val="2799"/>
              </a:lnSpc>
            </a:pPr>
          </a:p>
          <a:p>
            <a:pPr algn="ctr">
              <a:lnSpc>
                <a:spcPts val="2799"/>
              </a:lnSpc>
            </a:pPr>
            <a:r>
              <a:rPr lang="en-US" sz="1999">
                <a:solidFill>
                  <a:srgbClr val="000000"/>
                </a:solidFill>
                <a:latin typeface="Arimo"/>
              </a:rPr>
              <a:t>Money &amp; Macro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3306865"/>
            <a:ext cx="16481874" cy="3481323"/>
          </a:xfrm>
          <a:prstGeom prst="rect">
            <a:avLst/>
          </a:prstGeom>
        </p:spPr>
        <p:txBody>
          <a:bodyPr anchor="t" rtlCol="false" tIns="0" lIns="0" bIns="0" rIns="0">
            <a:spAutoFit/>
          </a:bodyPr>
          <a:lstStyle/>
          <a:p>
            <a:pPr marL="572138" indent="-286069" lvl="1">
              <a:lnSpc>
                <a:spcPts val="5618"/>
              </a:lnSpc>
              <a:buFont typeface="Arial"/>
              <a:buChar char="•"/>
            </a:pPr>
            <a:r>
              <a:rPr lang="en-US" sz="2650">
                <a:solidFill>
                  <a:srgbClr val="000000"/>
                </a:solidFill>
                <a:latin typeface="Telegraf"/>
              </a:rPr>
              <a:t> An American citizen buys a new Kia from South Korea.</a:t>
            </a:r>
          </a:p>
          <a:p>
            <a:pPr marL="572138" indent="-286069" lvl="1">
              <a:lnSpc>
                <a:spcPts val="5618"/>
              </a:lnSpc>
              <a:buFont typeface="Arial"/>
              <a:buChar char="•"/>
            </a:pPr>
            <a:r>
              <a:rPr lang="en-US" sz="2650">
                <a:solidFill>
                  <a:srgbClr val="000000"/>
                </a:solidFill>
                <a:latin typeface="Telegraf"/>
              </a:rPr>
              <a:t> A Spanish citizen purchases at a shopping mall in Mexico.</a:t>
            </a:r>
          </a:p>
          <a:p>
            <a:pPr marL="572138" indent="-286069" lvl="1">
              <a:lnSpc>
                <a:spcPts val="5618"/>
              </a:lnSpc>
              <a:buFont typeface="Arial"/>
              <a:buChar char="•"/>
            </a:pPr>
            <a:r>
              <a:rPr lang="en-US" sz="2650">
                <a:solidFill>
                  <a:srgbClr val="000000"/>
                </a:solidFill>
                <a:latin typeface="Telegraf"/>
              </a:rPr>
              <a:t> Every month, Mohammed sends half of this Canadian paycheck back to his family in Iran.</a:t>
            </a:r>
          </a:p>
          <a:p>
            <a:pPr marL="572138" indent="-286069" lvl="1">
              <a:lnSpc>
                <a:spcPts val="5618"/>
              </a:lnSpc>
              <a:buFont typeface="Arial"/>
              <a:buChar char="•"/>
            </a:pPr>
            <a:r>
              <a:rPr lang="en-US" sz="2650">
                <a:solidFill>
                  <a:srgbClr val="000000"/>
                </a:solidFill>
                <a:latin typeface="Telegraf"/>
              </a:rPr>
              <a:t>Sam Walton buys 4 million in Chinese stocks.</a:t>
            </a:r>
          </a:p>
          <a:p>
            <a:pPr marL="572138" indent="-286069" lvl="1">
              <a:lnSpc>
                <a:spcPts val="5618"/>
              </a:lnSpc>
              <a:buFont typeface="Arial"/>
              <a:buChar char="•"/>
            </a:pPr>
            <a:r>
              <a:rPr lang="en-US" sz="2650">
                <a:solidFill>
                  <a:srgbClr val="000000"/>
                </a:solidFill>
                <a:latin typeface="Telegraf"/>
              </a:rPr>
              <a:t> Germany's Deutsch Bank pays 2 million in interest to investors from India.</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450804" y="7350060"/>
            <a:ext cx="3870694" cy="2757870"/>
          </a:xfrm>
          <a:prstGeom prst="rect">
            <a:avLst/>
          </a:prstGeom>
        </p:spPr>
      </p:pic>
      <p:sp>
        <p:nvSpPr>
          <p:cNvPr name="TextBox 4" id="4"/>
          <p:cNvSpPr txBox="true"/>
          <p:nvPr/>
        </p:nvSpPr>
        <p:spPr>
          <a:xfrm rot="0">
            <a:off x="903063" y="1446180"/>
            <a:ext cx="16481874" cy="1641729"/>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Determine which category each transaction would fall into</a:t>
            </a:r>
          </a:p>
          <a:p>
            <a:pPr algn="ctr">
              <a:lnSpc>
                <a:spcPts val="6678"/>
              </a:lnSpc>
            </a:pPr>
            <a:r>
              <a:rPr lang="en-US" sz="3150">
                <a:solidFill>
                  <a:srgbClr val="000000"/>
                </a:solidFill>
                <a:latin typeface="Telegraf Bold"/>
              </a:rPr>
              <a:t>Also note which country receives money (credit) vs which loses money (debit)</a:t>
            </a:r>
          </a:p>
        </p:txBody>
      </p:sp>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 Categorization</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DAFDAzvmjBs</dc:identifier>
  <dcterms:modified xsi:type="dcterms:W3CDTF">2011-08-01T06:04:30Z</dcterms:modified>
  <cp:revision>1</cp:revision>
  <dc:title>4.6 Balance of Payments</dc:title>
</cp:coreProperties>
</file>